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8"/>
  </p:notesMasterIdLst>
  <p:sldIdLst>
    <p:sldId id="256" r:id="rId2"/>
    <p:sldId id="282" r:id="rId3"/>
    <p:sldId id="293" r:id="rId4"/>
    <p:sldId id="300" r:id="rId5"/>
    <p:sldId id="294" r:id="rId6"/>
    <p:sldId id="290" r:id="rId7"/>
    <p:sldId id="297" r:id="rId8"/>
    <p:sldId id="298" r:id="rId9"/>
    <p:sldId id="306" r:id="rId10"/>
    <p:sldId id="304" r:id="rId11"/>
    <p:sldId id="305" r:id="rId12"/>
    <p:sldId id="311" r:id="rId13"/>
    <p:sldId id="308" r:id="rId14"/>
    <p:sldId id="309" r:id="rId15"/>
    <p:sldId id="310" r:id="rId16"/>
    <p:sldId id="287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66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6" autoAdjust="0"/>
    <p:restoredTop sz="95057" autoAdjust="0"/>
  </p:normalViewPr>
  <p:slideViewPr>
    <p:cSldViewPr>
      <p:cViewPr varScale="1">
        <p:scale>
          <a:sx n="107" d="100"/>
          <a:sy n="107" d="100"/>
        </p:scale>
        <p:origin x="-17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esktop\&#1056;&#1045;&#1049;&#1058;&#1048;&#1053;&#1043;%20&#1050;&#1051;%20&#1056;&#1059;&#1050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esktop\&#1056;&#1045;&#1049;&#1058;&#1048;&#1053;&#1043;%20&#1050;&#1051;%20&#1056;&#1059;&#1050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esktop\&#1056;&#1045;&#1049;&#1058;&#1048;&#1053;&#1043;%20&#1050;&#1051;%20&#1056;&#1059;&#1050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Общая вовлеченность групп </a:t>
            </a:r>
          </a:p>
          <a:p>
            <a:pPr>
              <a:defRPr/>
            </a:pPr>
            <a:r>
              <a:rPr lang="ru-RU" dirty="0" smtClean="0"/>
              <a:t>в проектной деятельности воспитательной среды </a:t>
            </a:r>
            <a:endParaRPr lang="ru-RU" dirty="0"/>
          </a:p>
        </c:rich>
      </c:tx>
      <c:layout/>
    </c:title>
    <c:plotArea>
      <c:layout>
        <c:manualLayout>
          <c:layoutTarget val="inner"/>
          <c:xMode val="edge"/>
          <c:yMode val="edge"/>
          <c:x val="5.9766375996698255E-2"/>
          <c:y val="9.7355223546996952E-2"/>
          <c:w val="0.92837733780799914"/>
          <c:h val="0.85525340681292739"/>
        </c:manualLayout>
      </c:layout>
      <c:barChart>
        <c:barDir val="col"/>
        <c:grouping val="clustered"/>
        <c:ser>
          <c:idx val="0"/>
          <c:order val="0"/>
          <c:tx>
            <c:strRef>
              <c:f>ИТОГ!$A$10</c:f>
              <c:strCache>
                <c:ptCount val="1"/>
                <c:pt idx="0">
                  <c:v>Утенкова Т.Г.</c:v>
                </c:pt>
              </c:strCache>
            </c:strRef>
          </c:tx>
          <c:dLbls>
            <c:dLbl>
              <c:idx val="0"/>
              <c:layout>
                <c:manualLayout>
                  <c:x val="1.2944535214741697E-2"/>
                  <c:y val="1.4874518627782994E-2"/>
                </c:manualLayout>
              </c:layout>
              <c:showVal val="1"/>
              <c:showSerName val="1"/>
            </c:dLbl>
            <c:delete val="1"/>
          </c:dLbls>
          <c:val>
            <c:numRef>
              <c:f>ИТОГ!$Y$10</c:f>
              <c:numCache>
                <c:formatCode>0.0</c:formatCode>
                <c:ptCount val="1"/>
                <c:pt idx="0">
                  <c:v>28.125</c:v>
                </c:pt>
              </c:numCache>
            </c:numRef>
          </c:val>
        </c:ser>
        <c:ser>
          <c:idx val="1"/>
          <c:order val="1"/>
          <c:tx>
            <c:strRef>
              <c:f>ИТОГ!$A$19</c:f>
              <c:strCache>
                <c:ptCount val="1"/>
                <c:pt idx="0">
                  <c:v>Хорешко Е.Ю.</c:v>
                </c:pt>
              </c:strCache>
            </c:strRef>
          </c:tx>
          <c:dLbls>
            <c:dLbl>
              <c:idx val="0"/>
              <c:layout>
                <c:manualLayout>
                  <c:x val="-3.0743271135011498E-2"/>
                  <c:y val="1.4874477771203719E-2"/>
                </c:manualLayout>
              </c:layout>
              <c:showVal val="1"/>
              <c:showSerName val="1"/>
            </c:dLbl>
            <c:delete val="1"/>
          </c:dLbls>
          <c:val>
            <c:numRef>
              <c:f>ИТОГ!$Y$11</c:f>
              <c:numCache>
                <c:formatCode>General</c:formatCode>
                <c:ptCount val="1"/>
                <c:pt idx="0">
                  <c:v>40</c:v>
                </c:pt>
              </c:numCache>
            </c:numRef>
          </c:val>
        </c:ser>
        <c:ser>
          <c:idx val="2"/>
          <c:order val="2"/>
          <c:tx>
            <c:strRef>
              <c:f>ИТОГ!$A$17</c:f>
              <c:strCache>
                <c:ptCount val="1"/>
                <c:pt idx="0">
                  <c:v>Хананова А.В.</c:v>
                </c:pt>
              </c:strCache>
            </c:strRef>
          </c:tx>
          <c:dLbls>
            <c:dLbl>
              <c:idx val="0"/>
              <c:layout>
                <c:manualLayout>
                  <c:x val="-4.8542007055281337E-3"/>
                  <c:y val="1.2749587395242568E-2"/>
                </c:manualLayout>
              </c:layout>
              <c:showVal val="1"/>
              <c:showSerName val="1"/>
            </c:dLbl>
            <c:delete val="1"/>
          </c:dLbls>
          <c:val>
            <c:numRef>
              <c:f>ИТОГ!$Y$17</c:f>
              <c:numCache>
                <c:formatCode>General</c:formatCode>
                <c:ptCount val="1"/>
                <c:pt idx="0">
                  <c:v>55</c:v>
                </c:pt>
              </c:numCache>
            </c:numRef>
          </c:val>
        </c:ser>
        <c:ser>
          <c:idx val="3"/>
          <c:order val="3"/>
          <c:tx>
            <c:strRef>
              <c:f>ИТОГ!$A$12</c:f>
              <c:strCache>
                <c:ptCount val="1"/>
                <c:pt idx="0">
                  <c:v>Вагин Е.В.</c:v>
                </c:pt>
              </c:strCache>
            </c:strRef>
          </c:tx>
          <c:dLbls>
            <c:delete val="1"/>
          </c:dLbls>
          <c:val>
            <c:numRef>
              <c:f>ИТОГ!$Y$12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</c:ser>
        <c:ser>
          <c:idx val="4"/>
          <c:order val="4"/>
          <c:tx>
            <c:strRef>
              <c:f>ИТОГ!$A$18</c:f>
              <c:strCache>
                <c:ptCount val="1"/>
                <c:pt idx="0">
                  <c:v>Кулемина Л.С.</c:v>
                </c:pt>
              </c:strCache>
            </c:strRef>
          </c:tx>
          <c:dLbls>
            <c:dLbl>
              <c:idx val="0"/>
              <c:layout>
                <c:manualLayout>
                  <c:x val="1.1326468312898979E-2"/>
                  <c:y val="1.4429759742457563E-2"/>
                </c:manualLayout>
              </c:layout>
              <c:tx>
                <c:rich>
                  <a:bodyPr/>
                  <a:lstStyle/>
                  <a:p>
                    <a:r>
                      <a:rPr lang="ru-RU" dirty="0" err="1" smtClean="0"/>
                      <a:t>Кулёмина</a:t>
                    </a:r>
                    <a:r>
                      <a:rPr lang="ru-RU" dirty="0" smtClean="0"/>
                      <a:t> </a:t>
                    </a:r>
                    <a:r>
                      <a:rPr lang="ru-RU" dirty="0"/>
                      <a:t>Л.С.; 45</a:t>
                    </a:r>
                  </a:p>
                </c:rich>
              </c:tx>
              <c:showVal val="1"/>
              <c:showSerName val="1"/>
            </c:dLbl>
            <c:delete val="1"/>
          </c:dLbls>
          <c:val>
            <c:numRef>
              <c:f>ИТОГ!$Y$18</c:f>
              <c:numCache>
                <c:formatCode>General</c:formatCode>
                <c:ptCount val="1"/>
                <c:pt idx="0">
                  <c:v>45</c:v>
                </c:pt>
              </c:numCache>
            </c:numRef>
          </c:val>
        </c:ser>
        <c:ser>
          <c:idx val="5"/>
          <c:order val="5"/>
          <c:tx>
            <c:strRef>
              <c:f>ИТОГ!$A$11</c:f>
              <c:strCache>
                <c:ptCount val="1"/>
                <c:pt idx="0">
                  <c:v>Янаева И.А.</c:v>
                </c:pt>
              </c:strCache>
            </c:strRef>
          </c:tx>
          <c:dLbls>
            <c:dLbl>
              <c:idx val="0"/>
              <c:layout>
                <c:manualLayout>
                  <c:x val="3.7215538742382349E-2"/>
                  <c:y val="1.2453073689486701E-2"/>
                </c:manualLayout>
              </c:layout>
              <c:showVal val="1"/>
              <c:showSerName val="1"/>
            </c:dLbl>
            <c:delete val="1"/>
          </c:dLbls>
          <c:val>
            <c:numRef>
              <c:f>ИТОГ!$Y$19</c:f>
              <c:numCache>
                <c:formatCode>General</c:formatCode>
                <c:ptCount val="1"/>
                <c:pt idx="0">
                  <c:v>40</c:v>
                </c:pt>
              </c:numCache>
            </c:numRef>
          </c:val>
        </c:ser>
        <c:ser>
          <c:idx val="6"/>
          <c:order val="6"/>
          <c:tx>
            <c:strRef>
              <c:f>ИТОГ!$A$16</c:f>
              <c:strCache>
                <c:ptCount val="1"/>
                <c:pt idx="0">
                  <c:v>Плеханова Н.А.</c:v>
                </c:pt>
              </c:strCache>
            </c:strRef>
          </c:tx>
          <c:dLbls>
            <c:dLbl>
              <c:idx val="0"/>
              <c:layout>
                <c:manualLayout>
                  <c:x val="4.8542007055281333E-2"/>
                  <c:y val="8.499701583544985E-3"/>
                </c:manualLayout>
              </c:layout>
              <c:showVal val="1"/>
              <c:showSerName val="1"/>
            </c:dLbl>
            <c:delete val="1"/>
          </c:dLbls>
          <c:val>
            <c:numRef>
              <c:f>ИТОГ!$Y$16</c:f>
              <c:numCache>
                <c:formatCode>General</c:formatCode>
                <c:ptCount val="1"/>
                <c:pt idx="0">
                  <c:v>15</c:v>
                </c:pt>
              </c:numCache>
            </c:numRef>
          </c:val>
        </c:ser>
        <c:ser>
          <c:idx val="7"/>
          <c:order val="7"/>
          <c:tx>
            <c:strRef>
              <c:f>ИТОГ!$A$20</c:f>
              <c:strCache>
                <c:ptCount val="1"/>
                <c:pt idx="0">
                  <c:v>Долинина С.В.</c:v>
                </c:pt>
              </c:strCache>
            </c:strRef>
          </c:tx>
          <c:dLbls>
            <c:delete val="1"/>
          </c:dLbls>
          <c:val>
            <c:numRef>
              <c:f>ИТОГ!$Y$20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</c:ser>
        <c:ser>
          <c:idx val="8"/>
          <c:order val="8"/>
          <c:tx>
            <c:strRef>
              <c:f>ИТОГ!$A$22</c:f>
              <c:strCache>
                <c:ptCount val="1"/>
                <c:pt idx="0">
                  <c:v>Белоусова Е.Н.</c:v>
                </c:pt>
              </c:strCache>
            </c:strRef>
          </c:tx>
          <c:dLbls>
            <c:dLbl>
              <c:idx val="0"/>
              <c:layout>
                <c:manualLayout>
                  <c:x val="6.472267607370785E-3"/>
                  <c:y val="6.3747936976212838E-3"/>
                </c:manualLayout>
              </c:layout>
              <c:tx>
                <c:rich>
                  <a:bodyPr/>
                  <a:lstStyle/>
                  <a:p>
                    <a:r>
                      <a:rPr lang="ru-RU" dirty="0" err="1" smtClean="0"/>
                      <a:t>Долинина</a:t>
                    </a:r>
                    <a:r>
                      <a:rPr lang="ru-RU" dirty="0" smtClean="0"/>
                      <a:t> С.В.; </a:t>
                    </a:r>
                    <a:r>
                      <a:rPr lang="ru-RU" dirty="0"/>
                      <a:t>30</a:t>
                    </a:r>
                  </a:p>
                </c:rich>
              </c:tx>
              <c:showVal val="1"/>
              <c:showSerName val="1"/>
            </c:dLbl>
            <c:delete val="1"/>
          </c:dLbls>
          <c:val>
            <c:numRef>
              <c:f>ИТОГ!$Y$21</c:f>
              <c:numCache>
                <c:formatCode>General</c:formatCode>
                <c:ptCount val="1"/>
                <c:pt idx="0">
                  <c:v>30</c:v>
                </c:pt>
              </c:numCache>
            </c:numRef>
          </c:val>
        </c:ser>
        <c:ser>
          <c:idx val="9"/>
          <c:order val="9"/>
          <c:tx>
            <c:strRef>
              <c:f>ИТОГ!$A$23</c:f>
              <c:strCache>
                <c:ptCount val="1"/>
                <c:pt idx="0">
                  <c:v>Преснякова А.А.</c:v>
                </c:pt>
              </c:strCache>
            </c:strRef>
          </c:tx>
          <c:dLbls>
            <c:delete val="1"/>
          </c:dLbls>
          <c:val>
            <c:numRef>
              <c:f>ИТОГ!$Y$22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</c:ser>
        <c:ser>
          <c:idx val="11"/>
          <c:order val="11"/>
          <c:tx>
            <c:strRef>
              <c:f>ИТОГ!$A$15</c:f>
              <c:strCache>
                <c:ptCount val="1"/>
                <c:pt idx="0">
                  <c:v>Плотникова Е.К.</c:v>
                </c:pt>
              </c:strCache>
            </c:strRef>
          </c:tx>
          <c:dLbls>
            <c:delete val="1"/>
          </c:dLbls>
          <c:val>
            <c:numRef>
              <c:f>ИТОГ!$Y$13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</c:ser>
        <c:ser>
          <c:idx val="12"/>
          <c:order val="12"/>
          <c:tx>
            <c:strRef>
              <c:f>ИТОГ!$A$24</c:f>
              <c:strCache>
                <c:ptCount val="1"/>
                <c:pt idx="0">
                  <c:v>Васянина А.Д.</c:v>
                </c:pt>
              </c:strCache>
            </c:strRef>
          </c:tx>
          <c:dLbls>
            <c:delete val="1"/>
          </c:dLbls>
          <c:val>
            <c:numRef>
              <c:f>ИТОГ!$Y$14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</c:ser>
        <c:ser>
          <c:idx val="13"/>
          <c:order val="13"/>
          <c:tx>
            <c:strRef>
              <c:f>ИТОГ!$A$25</c:f>
              <c:strCache>
                <c:ptCount val="1"/>
                <c:pt idx="0">
                  <c:v>Самолётова Т.А.</c:v>
                </c:pt>
              </c:strCache>
            </c:strRef>
          </c:tx>
          <c:dLbls>
            <c:delete val="1"/>
          </c:dLbls>
          <c:val>
            <c:numRef>
              <c:f>ИТОГ!$Y$15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</c:ser>
        <c:ser>
          <c:idx val="14"/>
          <c:order val="14"/>
          <c:tx>
            <c:strRef>
              <c:f>ИТОГ!$A$24</c:f>
              <c:strCache>
                <c:ptCount val="1"/>
                <c:pt idx="0">
                  <c:v>Васянина А.Д.</c:v>
                </c:pt>
              </c:strCache>
            </c:strRef>
          </c:tx>
          <c:dLbls>
            <c:dLbl>
              <c:idx val="0"/>
              <c:layout>
                <c:manualLayout>
                  <c:x val="-4.0451672546067775E-2"/>
                  <c:y val="4.1757311203147983E-3"/>
                </c:manualLayout>
              </c:layout>
              <c:showVal val="1"/>
              <c:showSerName val="1"/>
            </c:dLbl>
            <c:delete val="1"/>
          </c:dLbls>
          <c:val>
            <c:numRef>
              <c:f>ИТОГ!$Y$24</c:f>
              <c:numCache>
                <c:formatCode>General</c:formatCode>
                <c:ptCount val="1"/>
                <c:pt idx="0">
                  <c:v>50</c:v>
                </c:pt>
              </c:numCache>
            </c:numRef>
          </c:val>
        </c:ser>
        <c:ser>
          <c:idx val="15"/>
          <c:order val="15"/>
          <c:tx>
            <c:strRef>
              <c:f>ИТОГ!$A$25</c:f>
              <c:strCache>
                <c:ptCount val="1"/>
                <c:pt idx="0">
                  <c:v>Самолётова Т.А.</c:v>
                </c:pt>
              </c:strCache>
            </c:strRef>
          </c:tx>
          <c:dLbls>
            <c:dLbl>
              <c:idx val="0"/>
              <c:layout>
                <c:manualLayout>
                  <c:x val="1.6180669018427114E-3"/>
                  <c:y val="1.2749587395242568E-2"/>
                </c:manualLayout>
              </c:layout>
              <c:showVal val="1"/>
              <c:showSerName val="1"/>
            </c:dLbl>
            <c:delete val="1"/>
          </c:dLbls>
          <c:val>
            <c:numRef>
              <c:f>ИТОГ!$Y$25</c:f>
              <c:numCache>
                <c:formatCode>General</c:formatCode>
                <c:ptCount val="1"/>
                <c:pt idx="0">
                  <c:v>55</c:v>
                </c:pt>
              </c:numCache>
            </c:numRef>
          </c:val>
        </c:ser>
        <c:ser>
          <c:idx val="16"/>
          <c:order val="16"/>
          <c:tx>
            <c:strRef>
              <c:f>ИТОГ!$A$26</c:f>
              <c:strCache>
                <c:ptCount val="1"/>
                <c:pt idx="0">
                  <c:v>Щербатых Н.В.</c:v>
                </c:pt>
              </c:strCache>
            </c:strRef>
          </c:tx>
          <c:dLbls>
            <c:dLbl>
              <c:idx val="0"/>
              <c:layout>
                <c:manualLayout>
                  <c:x val="4.8542007055281333E-2"/>
                  <c:y val="4.2498624650808567E-3"/>
                </c:manualLayout>
              </c:layout>
              <c:showVal val="1"/>
              <c:showSerName val="1"/>
            </c:dLbl>
            <c:delete val="1"/>
          </c:dLbls>
          <c:val>
            <c:numRef>
              <c:f>ИТОГ!$Y$26</c:f>
              <c:numCache>
                <c:formatCode>General</c:formatCode>
                <c:ptCount val="1"/>
                <c:pt idx="0">
                  <c:v>40</c:v>
                </c:pt>
              </c:numCache>
            </c:numRef>
          </c:val>
        </c:ser>
        <c:ser>
          <c:idx val="17"/>
          <c:order val="17"/>
          <c:tx>
            <c:strRef>
              <c:f>ИТОГ!$A$27</c:f>
              <c:strCache>
                <c:ptCount val="1"/>
                <c:pt idx="0">
                  <c:v>Зязева Е.А.</c:v>
                </c:pt>
              </c:strCache>
            </c:strRef>
          </c:tx>
          <c:dLbls>
            <c:dLbl>
              <c:idx val="0"/>
              <c:layout>
                <c:manualLayout>
                  <c:x val="3.2361338036854218E-2"/>
                  <c:y val="6.3747936976212838E-3"/>
                </c:manualLayout>
              </c:layout>
              <c:showVal val="1"/>
              <c:showSerName val="1"/>
            </c:dLbl>
            <c:delete val="1"/>
          </c:dLbls>
          <c:val>
            <c:numRef>
              <c:f>ИТОГ!$Y$27</c:f>
              <c:numCache>
                <c:formatCode>General</c:formatCode>
                <c:ptCount val="1"/>
                <c:pt idx="0">
                  <c:v>30</c:v>
                </c:pt>
              </c:numCache>
            </c:numRef>
          </c:val>
        </c:ser>
        <c:ser>
          <c:idx val="10"/>
          <c:order val="10"/>
          <c:tx>
            <c:strRef>
              <c:f>ИТОГ!$A$14</c:f>
              <c:strCache>
                <c:ptCount val="1"/>
                <c:pt idx="0">
                  <c:v>Старостина Н.Е.</c:v>
                </c:pt>
              </c:strCache>
            </c:strRef>
          </c:tx>
          <c:dLbls>
            <c:delete val="1"/>
          </c:dLbls>
          <c:val>
            <c:numRef>
              <c:f>ИТОГ!$Y$23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</c:ser>
        <c:dLbls>
          <c:showVal val="1"/>
        </c:dLbls>
        <c:axId val="67114112"/>
        <c:axId val="67115648"/>
      </c:barChart>
      <c:catAx>
        <c:axId val="67114112"/>
        <c:scaling>
          <c:orientation val="minMax"/>
        </c:scaling>
        <c:axPos val="b"/>
        <c:majorTickMark val="none"/>
        <c:tickLblPos val="nextTo"/>
        <c:crossAx val="67115648"/>
        <c:crosses val="autoZero"/>
        <c:auto val="1"/>
        <c:lblAlgn val="ctr"/>
        <c:lblOffset val="100"/>
      </c:catAx>
      <c:valAx>
        <c:axId val="67115648"/>
        <c:scaling>
          <c:orientation val="minMax"/>
        </c:scaling>
        <c:axPos val="l"/>
        <c:majorGridlines/>
        <c:title>
          <c:layout/>
        </c:title>
        <c:numFmt formatCode="0.0" sourceLinked="1"/>
        <c:majorTickMark val="none"/>
        <c:tickLblPos val="nextTo"/>
        <c:crossAx val="67114112"/>
        <c:crosses val="autoZero"/>
        <c:crossBetween val="between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0.2218742676558341"/>
          <c:y val="3.7990187237493089E-2"/>
          <c:w val="0.77662781526214053"/>
          <c:h val="0.84037632182282751"/>
        </c:manualLayout>
      </c:layout>
      <c:barChart>
        <c:barDir val="col"/>
        <c:grouping val="clustered"/>
        <c:ser>
          <c:idx val="0"/>
          <c:order val="0"/>
          <c:cat>
            <c:strRef>
              <c:f>ИТОГ!$A$17:$A$27</c:f>
              <c:strCache>
                <c:ptCount val="11"/>
                <c:pt idx="0">
                  <c:v>Хананова А.В.</c:v>
                </c:pt>
                <c:pt idx="1">
                  <c:v>Кулемина Л.С.</c:v>
                </c:pt>
                <c:pt idx="2">
                  <c:v>Хорешко Е.Ю.</c:v>
                </c:pt>
                <c:pt idx="3">
                  <c:v>Долинина С.В.</c:v>
                </c:pt>
                <c:pt idx="4">
                  <c:v>Долинина С.В.</c:v>
                </c:pt>
                <c:pt idx="5">
                  <c:v>Белоусова Е.Н.</c:v>
                </c:pt>
                <c:pt idx="6">
                  <c:v>Преснякова А.А.</c:v>
                </c:pt>
                <c:pt idx="7">
                  <c:v>Васянина А.Д.</c:v>
                </c:pt>
                <c:pt idx="8">
                  <c:v>Самолётова Т.А.</c:v>
                </c:pt>
                <c:pt idx="9">
                  <c:v>Щербатых Н.В.</c:v>
                </c:pt>
                <c:pt idx="10">
                  <c:v>Зязева Е.А.</c:v>
                </c:pt>
              </c:strCache>
            </c:strRef>
          </c:cat>
          <c:val>
            <c:numRef>
              <c:f>ИТОГ!$Y$17:$Y$27</c:f>
              <c:numCache>
                <c:formatCode>General</c:formatCode>
                <c:ptCount val="11"/>
                <c:pt idx="0">
                  <c:v>55</c:v>
                </c:pt>
                <c:pt idx="1">
                  <c:v>45</c:v>
                </c:pt>
                <c:pt idx="2">
                  <c:v>40</c:v>
                </c:pt>
                <c:pt idx="3">
                  <c:v>0</c:v>
                </c:pt>
                <c:pt idx="4">
                  <c:v>30</c:v>
                </c:pt>
                <c:pt idx="5">
                  <c:v>0</c:v>
                </c:pt>
                <c:pt idx="6">
                  <c:v>0</c:v>
                </c:pt>
                <c:pt idx="7">
                  <c:v>50</c:v>
                </c:pt>
                <c:pt idx="8">
                  <c:v>55</c:v>
                </c:pt>
                <c:pt idx="9">
                  <c:v>40</c:v>
                </c:pt>
                <c:pt idx="10">
                  <c:v>30</c:v>
                </c:pt>
              </c:numCache>
            </c:numRef>
          </c:val>
        </c:ser>
        <c:axId val="43323392"/>
        <c:axId val="43324928"/>
      </c:barChart>
      <c:catAx>
        <c:axId val="43323392"/>
        <c:scaling>
          <c:orientation val="minMax"/>
        </c:scaling>
        <c:axPos val="b"/>
        <c:tickLblPos val="nextTo"/>
        <c:crossAx val="43324928"/>
        <c:crosses val="autoZero"/>
        <c:auto val="1"/>
        <c:lblAlgn val="ctr"/>
        <c:lblOffset val="100"/>
      </c:catAx>
      <c:valAx>
        <c:axId val="43324928"/>
        <c:scaling>
          <c:orientation val="minMax"/>
        </c:scaling>
        <c:axPos val="l"/>
        <c:majorGridlines/>
        <c:numFmt formatCode="General" sourceLinked="1"/>
        <c:tickLblPos val="nextTo"/>
        <c:crossAx val="43323392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>
        <c:manualLayout>
          <c:layoutTarget val="inner"/>
          <c:xMode val="edge"/>
          <c:yMode val="edge"/>
          <c:x val="9.5698672700272755E-2"/>
          <c:y val="2.8286377567838646E-2"/>
          <c:w val="0.75562484041455558"/>
          <c:h val="0.83241839960261388"/>
        </c:manualLayout>
      </c:layout>
      <c:bar3DChart>
        <c:barDir val="col"/>
        <c:grouping val="clustered"/>
        <c:ser>
          <c:idx val="0"/>
          <c:order val="0"/>
          <c:cat>
            <c:strRef>
              <c:f>ИТОГ!$A$10:$A$16</c:f>
              <c:strCache>
                <c:ptCount val="7"/>
                <c:pt idx="0">
                  <c:v>Утенкова Т.Г.</c:v>
                </c:pt>
                <c:pt idx="1">
                  <c:v>Янаева И.А.</c:v>
                </c:pt>
                <c:pt idx="2">
                  <c:v>Вагин Е.В.</c:v>
                </c:pt>
                <c:pt idx="3">
                  <c:v>Немкин В.А.</c:v>
                </c:pt>
                <c:pt idx="4">
                  <c:v>Старостина Н.Е.</c:v>
                </c:pt>
                <c:pt idx="5">
                  <c:v>Плотникова Е.К.</c:v>
                </c:pt>
                <c:pt idx="6">
                  <c:v>Плеханова Н.А.</c:v>
                </c:pt>
              </c:strCache>
            </c:strRef>
          </c:cat>
          <c:val>
            <c:numRef>
              <c:f>ИТОГ!$Y$10:$Y$16</c:f>
              <c:numCache>
                <c:formatCode>General</c:formatCode>
                <c:ptCount val="7"/>
                <c:pt idx="0" formatCode="0.0">
                  <c:v>28.125</c:v>
                </c:pt>
                <c:pt idx="1">
                  <c:v>40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15</c:v>
                </c:pt>
              </c:numCache>
            </c:numRef>
          </c:val>
        </c:ser>
        <c:shape val="box"/>
        <c:axId val="67155456"/>
        <c:axId val="67156992"/>
        <c:axId val="0"/>
      </c:bar3DChart>
      <c:catAx>
        <c:axId val="67155456"/>
        <c:scaling>
          <c:orientation val="minMax"/>
        </c:scaling>
        <c:axPos val="b"/>
        <c:tickLblPos val="nextTo"/>
        <c:crossAx val="67156992"/>
        <c:crosses val="autoZero"/>
        <c:auto val="1"/>
        <c:lblAlgn val="ctr"/>
        <c:lblOffset val="100"/>
      </c:catAx>
      <c:valAx>
        <c:axId val="67156992"/>
        <c:scaling>
          <c:orientation val="minMax"/>
        </c:scaling>
        <c:axPos val="l"/>
        <c:majorGridlines/>
        <c:numFmt formatCode="0.0" sourceLinked="1"/>
        <c:tickLblPos val="nextTo"/>
        <c:crossAx val="67155456"/>
        <c:crosses val="autoZero"/>
        <c:crossBetween val="between"/>
      </c:valAx>
    </c:plotArea>
    <c:legend>
      <c:legendPos val="r"/>
    </c:legend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EE9BCD-353C-41DE-9057-797465F3CE12}" type="datetimeFigureOut">
              <a:rPr lang="ru-RU" smtClean="0"/>
              <a:pPr/>
              <a:t>13.01.2025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FAA9E1-9836-47C3-A240-FC2FBE2186D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FAA9E1-9836-47C3-A240-FC2FBE2186DC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FAA9E1-9836-47C3-A240-FC2FBE2186DC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13.01.2025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13.01.2025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13.01.2025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13.01.2025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13.01.2025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b="1" dirty="0"/>
              <a:t/>
            </a:r>
            <a:br>
              <a:rPr lang="ru-RU" sz="3600" b="1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500174"/>
            <a:ext cx="7239000" cy="4955562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b="1" dirty="0"/>
          </a:p>
          <a:p>
            <a:pPr algn="ctr">
              <a:buNone/>
            </a:pPr>
            <a:endParaRPr lang="ru-RU" sz="44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>
              <a:buNone/>
            </a:pPr>
            <a:endParaRPr lang="ru-RU" sz="44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ru-RU" sz="4400" b="1" dirty="0" smtClean="0">
                <a:solidFill>
                  <a:schemeClr val="accent5">
                    <a:lumMod val="75000"/>
                  </a:schemeClr>
                </a:solidFill>
              </a:rPr>
              <a:t>Анализ </a:t>
            </a:r>
            <a:r>
              <a:rPr lang="ru-RU" sz="4400" b="1" dirty="0">
                <a:solidFill>
                  <a:schemeClr val="accent5">
                    <a:lumMod val="75000"/>
                  </a:schemeClr>
                </a:solidFill>
              </a:rPr>
              <a:t>воспитательной работы </a:t>
            </a:r>
            <a:r>
              <a:rPr lang="ru-RU" sz="4400" b="1" dirty="0" smtClean="0">
                <a:solidFill>
                  <a:schemeClr val="accent5">
                    <a:lumMod val="75000"/>
                  </a:schemeClr>
                </a:solidFill>
              </a:rPr>
              <a:t>за 1  </a:t>
            </a:r>
            <a:r>
              <a:rPr lang="ru-RU" sz="3600" b="1" dirty="0" smtClean="0">
                <a:solidFill>
                  <a:schemeClr val="accent5">
                    <a:lumMod val="75000"/>
                  </a:schemeClr>
                </a:solidFill>
              </a:rPr>
              <a:t>ПОЛУГОДИЕ </a:t>
            </a:r>
            <a:endParaRPr lang="ru-RU" sz="4400" b="1" dirty="0">
              <a:solidFill>
                <a:schemeClr val="accent5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ru-RU" sz="4400" b="1" dirty="0" smtClean="0">
                <a:solidFill>
                  <a:schemeClr val="accent5">
                    <a:lumMod val="75000"/>
                  </a:schemeClr>
                </a:solidFill>
              </a:rPr>
              <a:t>2024-2025 учебного года</a:t>
            </a:r>
            <a:endParaRPr lang="ru-RU" sz="4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6" name="Рисунок 5" descr="F:\Герб_итог.jpg"/>
          <p:cNvPicPr/>
          <p:nvPr/>
        </p:nvPicPr>
        <p:blipFill>
          <a:blip r:embed="rId3" cstate="print"/>
          <a:srcRect l="7648" t="6422" r="8852" b="8257"/>
          <a:stretch>
            <a:fillRect/>
          </a:stretch>
        </p:blipFill>
        <p:spPr bwMode="auto">
          <a:xfrm>
            <a:off x="3707904" y="332656"/>
            <a:ext cx="765953" cy="1061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 descr="D:\Desktop\sm_full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596" y="1500174"/>
            <a:ext cx="7286676" cy="15716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51667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1-2 </a:t>
            </a:r>
            <a:r>
              <a:rPr lang="ru-RU" dirty="0" smtClean="0"/>
              <a:t>курс</a:t>
            </a:r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0" y="764704"/>
          <a:ext cx="7560840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588680"/>
          </a:xfrm>
        </p:spPr>
        <p:txBody>
          <a:bodyPr/>
          <a:lstStyle/>
          <a:p>
            <a:r>
              <a:rPr lang="ru-RU" dirty="0" smtClean="0"/>
              <a:t>3-4</a:t>
            </a:r>
            <a:r>
              <a:rPr lang="en-US" dirty="0" smtClean="0"/>
              <a:t> </a:t>
            </a:r>
            <a:r>
              <a:rPr lang="ru-RU" dirty="0" smtClean="0"/>
              <a:t>курс</a:t>
            </a:r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539552" y="1052736"/>
          <a:ext cx="7095735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55776" y="332656"/>
            <a:ext cx="6231066" cy="2592288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Наши заслуги и достижения </a:t>
            </a:r>
            <a:br>
              <a:rPr lang="ru-RU" dirty="0" smtClean="0"/>
            </a:br>
            <a:r>
              <a:rPr lang="ru-RU" dirty="0" smtClean="0"/>
              <a:t>за 2024 год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99792" y="4929198"/>
            <a:ext cx="6192688" cy="1143008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sz="4400" dirty="0" smtClean="0"/>
              <a:t>Воспитательная </a:t>
            </a:r>
          </a:p>
          <a:p>
            <a:pPr algn="ctr"/>
            <a:r>
              <a:rPr lang="ru-RU" sz="4400" dirty="0" smtClean="0"/>
              <a:t>работа  </a:t>
            </a:r>
            <a:endParaRPr lang="ru-RU" sz="4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643192" cy="1596792"/>
          </a:xfrm>
        </p:spPr>
        <p:txBody>
          <a:bodyPr>
            <a:normAutofit fontScale="90000"/>
          </a:bodyPr>
          <a:lstStyle/>
          <a:p>
            <a:r>
              <a:rPr lang="ru-RU" sz="4000" b="1" dirty="0" err="1" smtClean="0"/>
              <a:t>Хорешко</a:t>
            </a:r>
            <a:r>
              <a:rPr lang="ru-RU" sz="4000" b="1" dirty="0" smtClean="0"/>
              <a:t> Евгений Юрьевич </a:t>
            </a:r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2400" b="1" dirty="0" smtClean="0"/>
              <a:t>-</a:t>
            </a:r>
            <a:r>
              <a:rPr lang="ru-RU" sz="4400" b="1" dirty="0" smtClean="0"/>
              <a:t> </a:t>
            </a:r>
            <a:r>
              <a:rPr lang="ru-RU" sz="2200" b="1" dirty="0" smtClean="0"/>
              <a:t>руководитель ВПК «Витязь», преподаватель ОБЗР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4"/>
            <a:ext cx="4471990" cy="4723625"/>
          </a:xfrm>
        </p:spPr>
        <p:txBody>
          <a:bodyPr>
            <a:normAutofit/>
          </a:bodyPr>
          <a:lstStyle/>
          <a:p>
            <a:pPr algn="just"/>
            <a:r>
              <a:rPr lang="ru-RU" sz="1800" b="1" dirty="0" smtClean="0"/>
              <a:t>Победа</a:t>
            </a:r>
            <a:r>
              <a:rPr lang="ru-RU" sz="1800" dirty="0" smtClean="0"/>
              <a:t> в областных конкурсах от ВПЦ «Авангард»</a:t>
            </a:r>
          </a:p>
          <a:p>
            <a:pPr algn="just"/>
            <a:r>
              <a:rPr lang="ru-RU" sz="1800" b="1" dirty="0" smtClean="0"/>
              <a:t>Победа</a:t>
            </a:r>
            <a:r>
              <a:rPr lang="ru-RU" sz="1800" dirty="0" smtClean="0"/>
              <a:t> в турнире по пластунскому многоборью приуроченного ко дню солидарности борьбы с международным терроризмом, наставник</a:t>
            </a:r>
          </a:p>
          <a:p>
            <a:pPr algn="just"/>
            <a:r>
              <a:rPr lang="ru-RU" sz="1800" b="1" dirty="0" smtClean="0"/>
              <a:t>Победа</a:t>
            </a:r>
            <a:r>
              <a:rPr lang="ru-RU" sz="1800" dirty="0" smtClean="0"/>
              <a:t> в районных соревнованиях по пулевой стрельбе в честь Ю.П. Корнева, наставник</a:t>
            </a:r>
          </a:p>
          <a:p>
            <a:pPr algn="just"/>
            <a:r>
              <a:rPr lang="ru-RU" sz="1800" b="1" dirty="0" smtClean="0"/>
              <a:t>Победа</a:t>
            </a:r>
            <a:r>
              <a:rPr lang="ru-RU" sz="1800" dirty="0" smtClean="0"/>
              <a:t> в туристическом слете «</a:t>
            </a:r>
            <a:r>
              <a:rPr lang="ru-RU" sz="1800" dirty="0" err="1" smtClean="0"/>
              <a:t>Зюраткуль</a:t>
            </a:r>
            <a:r>
              <a:rPr lang="ru-RU" sz="1800" dirty="0" smtClean="0"/>
              <a:t>», наставник</a:t>
            </a:r>
          </a:p>
          <a:p>
            <a:pPr algn="just"/>
            <a:r>
              <a:rPr lang="ru-RU" sz="1800" dirty="0" smtClean="0"/>
              <a:t>Победа в военизированной эстафете памяти Д.Г. Гладких, наставник</a:t>
            </a:r>
          </a:p>
          <a:p>
            <a:endParaRPr lang="ru-RU" sz="1800" dirty="0" smtClean="0"/>
          </a:p>
        </p:txBody>
      </p:sp>
      <p:pic>
        <p:nvPicPr>
          <p:cNvPr id="2050" name="Picture 2" descr="D:\Desktop\Новый год\uQbsV2moN2o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4942" y="2071678"/>
            <a:ext cx="3438045" cy="426144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20040"/>
            <a:ext cx="8892480" cy="1596792"/>
          </a:xfrm>
        </p:spPr>
        <p:txBody>
          <a:bodyPr>
            <a:normAutofit/>
          </a:bodyPr>
          <a:lstStyle/>
          <a:p>
            <a:r>
              <a:rPr lang="ru-RU" sz="3600" dirty="0" err="1" smtClean="0"/>
              <a:t>Залынская</a:t>
            </a:r>
            <a:r>
              <a:rPr lang="ru-RU" sz="3600" dirty="0" smtClean="0"/>
              <a:t> Людмила Анатольевна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400" dirty="0" smtClean="0"/>
              <a:t>- преподаватель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14282" y="2000240"/>
            <a:ext cx="4038600" cy="457771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ru-RU" sz="1400" dirty="0" smtClean="0"/>
          </a:p>
          <a:p>
            <a:pPr algn="just"/>
            <a:r>
              <a:rPr lang="ru-RU" sz="2800" b="1" dirty="0" smtClean="0"/>
              <a:t>Победа</a:t>
            </a:r>
            <a:r>
              <a:rPr lang="ru-RU" sz="2800" dirty="0" smtClean="0"/>
              <a:t> в </a:t>
            </a:r>
            <a:r>
              <a:rPr lang="ru-RU" sz="2800" b="1" dirty="0" smtClean="0"/>
              <a:t>областных конкурсах </a:t>
            </a:r>
            <a:r>
              <a:rPr lang="ru-RU" sz="2800" dirty="0" smtClean="0"/>
              <a:t>от ВПЦ «Авангард» - «Герои отечества – наши земляки»</a:t>
            </a:r>
          </a:p>
          <a:p>
            <a:pPr algn="just"/>
            <a:endParaRPr lang="ru-RU" sz="1400" dirty="0" smtClean="0"/>
          </a:p>
          <a:p>
            <a:pPr algn="just"/>
            <a:endParaRPr lang="ru-RU" sz="1400" dirty="0" smtClean="0"/>
          </a:p>
        </p:txBody>
      </p:sp>
      <p:pic>
        <p:nvPicPr>
          <p:cNvPr id="3074" name="Picture 2" descr="D:\Desktop\Новый год\Hj7URp9zOz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438" y="1928802"/>
            <a:ext cx="4065621" cy="42767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20040"/>
            <a:ext cx="8820472" cy="145277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Плеханова Наталья Анатольевна</a:t>
            </a:r>
            <a:br>
              <a:rPr lang="ru-RU" dirty="0" smtClean="0"/>
            </a:br>
            <a:r>
              <a:rPr lang="ru-RU" sz="2700" dirty="0" smtClean="0"/>
              <a:t>-преподаватель</a:t>
            </a:r>
            <a:endParaRPr lang="ru-RU" sz="27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8596" y="2000240"/>
            <a:ext cx="4038600" cy="4434840"/>
          </a:xfrm>
        </p:spPr>
        <p:txBody>
          <a:bodyPr>
            <a:normAutofit/>
          </a:bodyPr>
          <a:lstStyle/>
          <a:p>
            <a:pPr algn="just"/>
            <a:r>
              <a:rPr lang="ru-RU" sz="2800" b="1" dirty="0" smtClean="0"/>
              <a:t>Победа</a:t>
            </a:r>
            <a:r>
              <a:rPr lang="ru-RU" sz="2800" dirty="0" smtClean="0"/>
              <a:t> в </a:t>
            </a:r>
            <a:r>
              <a:rPr lang="ru-RU" sz="2800" b="1" dirty="0" smtClean="0"/>
              <a:t>областных конкурсах </a:t>
            </a:r>
            <a:r>
              <a:rPr lang="ru-RU" sz="2800" dirty="0" smtClean="0"/>
              <a:t>от ВПЦ «Авангард» - «Герои отечества – наши земляки»  1 место </a:t>
            </a:r>
            <a:endParaRPr lang="ru-RU" sz="28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58065" y="1928813"/>
            <a:ext cx="3295096" cy="443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252100"/>
          </a:xfrm>
        </p:spPr>
        <p:txBody>
          <a:bodyPr/>
          <a:lstStyle/>
          <a:p>
            <a:r>
              <a:rPr lang="ru-RU" dirty="0"/>
              <a:t>   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7186634" cy="6170008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Спасибо </a:t>
            </a:r>
            <a:r>
              <a:rPr lang="ru-RU" dirty="0"/>
              <a:t>за внимание!</a:t>
            </a:r>
          </a:p>
        </p:txBody>
      </p:sp>
      <p:pic>
        <p:nvPicPr>
          <p:cNvPr id="1026" name="Picture 2" descr="D:\Desktop\m370983fb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285729"/>
            <a:ext cx="7072362" cy="55007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04704"/>
          </a:xfrm>
        </p:spPr>
        <p:txBody>
          <a:bodyPr>
            <a:normAutofit fontScale="90000"/>
          </a:bodyPr>
          <a:lstStyle/>
          <a:p>
            <a:r>
              <a:rPr lang="ru-RU" sz="2000" i="1" dirty="0">
                <a:solidFill>
                  <a:schemeClr val="tx1"/>
                </a:solidFill>
              </a:rPr>
              <a:t>количество обучающихся, осваивающих дополнительные </a:t>
            </a:r>
            <a:r>
              <a:rPr lang="ru-RU" sz="2000" i="1" dirty="0" err="1">
                <a:solidFill>
                  <a:schemeClr val="tx1"/>
                </a:solidFill>
              </a:rPr>
              <a:t>общеразвивающие</a:t>
            </a:r>
            <a:r>
              <a:rPr lang="ru-RU" sz="2000" i="1" dirty="0">
                <a:solidFill>
                  <a:schemeClr val="tx1"/>
                </a:solidFill>
              </a:rPr>
              <a:t> программы в </a:t>
            </a:r>
            <a:r>
              <a:rPr lang="ru-RU" sz="2000" i="1" dirty="0" smtClean="0">
                <a:solidFill>
                  <a:schemeClr val="tx1"/>
                </a:solidFill>
              </a:rPr>
              <a:t>1 ПОЛУГОДИИ 2024 </a:t>
            </a:r>
            <a:r>
              <a:rPr lang="ru-RU" sz="2000" i="1" dirty="0" err="1">
                <a:solidFill>
                  <a:schemeClr val="tx1"/>
                </a:solidFill>
              </a:rPr>
              <a:t>уч.г</a:t>
            </a:r>
            <a:r>
              <a:rPr lang="ru-RU" sz="2000" i="1" dirty="0">
                <a:solidFill>
                  <a:schemeClr val="tx1"/>
                </a:solidFill>
              </a:rPr>
              <a:t>.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67544" y="1124741"/>
          <a:ext cx="7488831" cy="54524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077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30389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83549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68865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648075">
                <a:tc>
                  <a:txBody>
                    <a:bodyPr/>
                    <a:lstStyle/>
                    <a:p>
                      <a:r>
                        <a:rPr lang="ru-RU" sz="1600" dirty="0"/>
                        <a:t>№ </a:t>
                      </a:r>
                      <a:r>
                        <a:rPr lang="ru-RU" sz="1600" dirty="0" err="1"/>
                        <a:t>п</a:t>
                      </a:r>
                      <a:r>
                        <a:rPr lang="ru-RU" sz="1600" dirty="0"/>
                        <a:t>/</a:t>
                      </a:r>
                      <a:r>
                        <a:rPr lang="ru-RU" sz="1600" dirty="0" err="1"/>
                        <a:t>п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Наименование ДОП/ чел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Руководитель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tabLst/>
                      </a:pPr>
                      <a:r>
                        <a:rPr lang="ru-RU" sz="1600" dirty="0"/>
                        <a:t>% вовлеченности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29472">
                <a:tc>
                  <a:txBody>
                    <a:bodyPr/>
                    <a:lstStyle/>
                    <a:p>
                      <a:r>
                        <a:rPr lang="ru-RU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Теннис - 15 чел.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Старостина</a:t>
                      </a:r>
                      <a:r>
                        <a:rPr lang="ru-RU" sz="1400" baseline="0" dirty="0" smtClean="0"/>
                        <a:t> Н.Е.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 чел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42172">
                <a:tc>
                  <a:txBody>
                    <a:bodyPr/>
                    <a:lstStyle/>
                    <a:p>
                      <a:r>
                        <a:rPr lang="ru-RU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Рукопашный</a:t>
                      </a:r>
                      <a:r>
                        <a:rPr lang="ru-RU" sz="1400" baseline="0" dirty="0" smtClean="0"/>
                        <a:t> бой 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/>
                        <a:t>- </a:t>
                      </a:r>
                      <a:r>
                        <a:rPr lang="ru-RU" sz="1400" dirty="0" smtClean="0"/>
                        <a:t>10 </a:t>
                      </a:r>
                      <a:r>
                        <a:rPr lang="ru-RU" sz="1400" dirty="0"/>
                        <a:t>чел</a:t>
                      </a:r>
                      <a:r>
                        <a:rPr lang="ru-RU" sz="1400" dirty="0" smtClean="0"/>
                        <a:t>.               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aseline="0" dirty="0" smtClean="0"/>
                        <a:t>Першин С.Ю.</a:t>
                      </a:r>
                      <a:endParaRPr lang="ru-RU" sz="1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 </a:t>
                      </a:r>
                      <a:r>
                        <a:rPr lang="ru-RU" sz="1400" dirty="0"/>
                        <a:t>чел.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29472">
                <a:tc>
                  <a:txBody>
                    <a:bodyPr/>
                    <a:lstStyle/>
                    <a:p>
                      <a:r>
                        <a:rPr lang="ru-RU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Волейбол</a:t>
                      </a:r>
                      <a:r>
                        <a:rPr lang="ru-RU" sz="1400" baseline="0" dirty="0" smtClean="0"/>
                        <a:t> </a:t>
                      </a:r>
                      <a:r>
                        <a:rPr lang="ru-RU" sz="1400" dirty="0" smtClean="0"/>
                        <a:t> - 30 чел.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aseline="0" dirty="0" err="1" smtClean="0"/>
                        <a:t>Хорешко</a:t>
                      </a:r>
                      <a:r>
                        <a:rPr lang="ru-RU" sz="1400" baseline="0" dirty="0" smtClean="0"/>
                        <a:t> Е.Ю.</a:t>
                      </a:r>
                      <a:endParaRPr lang="ru-RU" sz="1400" dirty="0" smtClean="0"/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12 </a:t>
                      </a:r>
                      <a:r>
                        <a:rPr lang="ru-RU" sz="1400" dirty="0"/>
                        <a:t>чел. 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29472">
                <a:tc>
                  <a:txBody>
                    <a:bodyPr/>
                    <a:lstStyle/>
                    <a:p>
                      <a:r>
                        <a:rPr lang="ru-RU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Техник- обогатитель -12 чел.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 smtClean="0"/>
                        <a:t>Зязева</a:t>
                      </a:r>
                      <a:r>
                        <a:rPr lang="ru-RU" sz="1400" baseline="0" dirty="0" smtClean="0"/>
                        <a:t> Е.А.</a:t>
                      </a:r>
                      <a:endParaRPr lang="ru-RU" sz="1400" dirty="0" smtClean="0"/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 чел.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29472">
                <a:tc>
                  <a:txBody>
                    <a:bodyPr/>
                    <a:lstStyle/>
                    <a:p>
                      <a:r>
                        <a:rPr lang="ru-RU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Техническое </a:t>
                      </a:r>
                      <a:r>
                        <a:rPr lang="ru-RU" sz="1400" dirty="0" smtClean="0"/>
                        <a:t>творчество                     - 10 </a:t>
                      </a:r>
                      <a:r>
                        <a:rPr lang="ru-RU" sz="1400" dirty="0"/>
                        <a:t>чел.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Вагин Е.В.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aseline="0" dirty="0" smtClean="0"/>
                        <a:t>10 чел. 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29472">
                <a:tc>
                  <a:txBody>
                    <a:bodyPr/>
                    <a:lstStyle/>
                    <a:p>
                      <a:r>
                        <a:rPr lang="ru-RU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Пластунское многоборье 15 чел.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/>
                        <a:t>Хорешко</a:t>
                      </a:r>
                      <a:r>
                        <a:rPr lang="ru-RU" sz="1400" baseline="0" dirty="0" smtClean="0"/>
                        <a:t> Е.В.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13 </a:t>
                      </a:r>
                      <a:r>
                        <a:rPr lang="ru-RU" sz="1400" dirty="0"/>
                        <a:t>чел.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42172">
                <a:tc>
                  <a:txBody>
                    <a:bodyPr/>
                    <a:lstStyle/>
                    <a:p>
                      <a:r>
                        <a:rPr lang="ru-RU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Баскетбол -24 чел.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Иванов Н.В.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aseline="0" dirty="0" smtClean="0"/>
                        <a:t>8 чел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29472">
                <a:tc>
                  <a:txBody>
                    <a:bodyPr/>
                    <a:lstStyle/>
                    <a:p>
                      <a:r>
                        <a:rPr lang="ru-RU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Туристическое </a:t>
                      </a:r>
                      <a:r>
                        <a:rPr lang="ru-RU" sz="1400" dirty="0" smtClean="0"/>
                        <a:t>краеведение-30 </a:t>
                      </a:r>
                      <a:r>
                        <a:rPr lang="ru-RU" sz="1400" dirty="0"/>
                        <a:t>чел.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Маркова Ю.А.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aseline="0" dirty="0" smtClean="0"/>
                        <a:t>20 </a:t>
                      </a:r>
                      <a:r>
                        <a:rPr lang="ru-RU" sz="1400" baseline="0" dirty="0"/>
                        <a:t>чел. 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29472">
                <a:tc>
                  <a:txBody>
                    <a:bodyPr/>
                    <a:lstStyle/>
                    <a:p>
                      <a:r>
                        <a:rPr lang="ru-RU" sz="14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Сластена </a:t>
                      </a:r>
                      <a:r>
                        <a:rPr lang="ru-RU" sz="1400" dirty="0" smtClean="0"/>
                        <a:t>-20 </a:t>
                      </a:r>
                      <a:r>
                        <a:rPr lang="ru-RU" sz="1400" dirty="0"/>
                        <a:t>чел.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Щербатых Н.В.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aseline="0" dirty="0" smtClean="0"/>
                        <a:t>9 чел.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2947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Сладкоежка -10 чел.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 smtClean="0"/>
                        <a:t>Немкин</a:t>
                      </a:r>
                      <a:r>
                        <a:rPr lang="ru-RU" sz="1400" dirty="0" smtClean="0"/>
                        <a:t> В.А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2 чел.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29472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План -176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Факт-88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08520" y="320040"/>
            <a:ext cx="8208912" cy="152478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Показатели программы развития 1 полугодия </a:t>
            </a:r>
            <a:br>
              <a:rPr lang="ru-RU" dirty="0" smtClean="0"/>
            </a:br>
            <a:r>
              <a:rPr lang="ru-RU" dirty="0" smtClean="0"/>
              <a:t>2024-2025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988840"/>
            <a:ext cx="7239000" cy="4466896"/>
          </a:xfrm>
        </p:spPr>
        <p:txBody>
          <a:bodyPr>
            <a:normAutofit fontScale="70000" lnSpcReduction="20000"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 Доля обучающихся, вовлеченных в деятельность молодежных организаций, объединений, пользующихся государственной поддержкой, вовлечение обучающихся в молодёжные объединение через реализацию проектов по основным направлением Движения Первых:  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1.Хранители истории – 25 чел. (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№215 )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 .Академия добра – 4 чел.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№32 -1 чел,  гр.№21 -3чел.)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3.Молодёжный парламент  -1чел, (гр.№219-1 чел.)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4.Волонтёрство- гр.№224, Гр.№213, гр.№215, гр.№219, гр.№21, гр.№243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5.Походы Первых – 3чел. (гр. № 21), 1 чел. (гр. №215), 1 чел. (гр.№225), 1 чел. (гр.№233), 9 чел. (гр.№11)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6.Инжинеры транспорта – 20 чел.(гр.№219,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№215, гр.№11 гр.№225)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7. Российский детский Дед Мороз- гр.№11- 4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8.Юнатские встречи – 4 чел. гр.215    </a:t>
            </a:r>
          </a:p>
          <a:p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Вывод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классным руководителям 1-2курсов и по возможности 3-4 курсов привлекать в проекты большее количество обучающихся в группах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План 20%   факт 17%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Показатели программы развития 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Доля обучающихся, выполнивших нормативы (тесты) «Всероссийского физкультурно-спортивного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комплекса «Готов к труду и обороне» (ГТО). </a:t>
            </a:r>
          </a:p>
          <a:p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Всего  260 чел. (  из них юноши 156 чел , девушки 104 чел )</a:t>
            </a:r>
          </a:p>
          <a:p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Диплом 3 степени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за организацию по внедрению Всероссийского физкультурно –спортивного комплекса «Готов к труду и обороне» на территории Саткинского муниципального района среди средних специальных профессиональных образовательных организаций. </a:t>
            </a:r>
          </a:p>
          <a:p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Вывод: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Руководителю физического воспитания и преподавателю физкультуры привлечь обучающихся и сотрудников  к массовой сдаче норматива ГТО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051720" y="2564904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204120" y="2717304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239000" cy="129614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Показатели программы развития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700808"/>
            <a:ext cx="7848872" cy="4754928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Доля обучающихся, вовлеченных в деятельность органов студенческого самоуправления активы  имеются во всех группах, оформлены уголки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групп: гр.№215, гр.№225, гр.№213, гр.№233. гр.№18, гр.№16, гр.№21, гр.№31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Вывод: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 во всех группах оформлены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уголки</a:t>
            </a:r>
          </a:p>
          <a:p>
            <a:pPr algn="just">
              <a:buNone/>
            </a:pP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Рекомендации: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дооформить уголки групп до 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конца января 2025 года</a:t>
            </a:r>
          </a:p>
          <a:p>
            <a:pPr algn="just"/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Доля обучающихся, зачисленных в студенческие спортивные клубы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Волейбол -</a:t>
            </a:r>
            <a:r>
              <a:rPr lang="ru-RU" sz="2400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12 чел.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(гр.№224-2чел, гр.№233-1чел, гр.№225-2 чел, гр.№11- 1 чел, гр.№213 -4 чел, гр. №219-2чел.) </a:t>
            </a:r>
          </a:p>
          <a:p>
            <a:pPr algn="just"/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Баскетбол-</a:t>
            </a:r>
            <a:r>
              <a:rPr lang="ru-RU" sz="2400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8 чел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(гр.№233-2чел, гр.№213-5чел, гр.№219-1чел.) </a:t>
            </a:r>
          </a:p>
          <a:p>
            <a:pPr algn="just"/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Рукопашный бой – </a:t>
            </a:r>
            <a:r>
              <a:rPr lang="ru-RU" sz="2400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4 чел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(гр.№219- 1 чел, гр. №213- 3 чел.)</a:t>
            </a:r>
          </a:p>
          <a:p>
            <a:pPr algn="just"/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Пластунское многоборье – </a:t>
            </a:r>
            <a:r>
              <a:rPr lang="ru-RU" sz="2400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13 чел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(гр.№22 – 6 чел, гр.№219-2чел, гр.№224-2 чел.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№215-1 чел, гр. №32-2 чел.) </a:t>
            </a:r>
          </a:p>
          <a:p>
            <a:pPr algn="just"/>
            <a:r>
              <a:rPr lang="ru-RU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Вывод: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Руководителям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спортивных секций выявлять и привлекать к большему количеству обучающихся к посещению секций.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Доля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обучающихся очной формы обучения, совершивших правонарушения и  состоят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учете  9 чел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 гр.№22-3, гр.№219.- 3 чел, гр. №213-3 чел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Рекомендации: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классным руководителям привлечь обучающихся состоящих на учете в секции и кружки, а так же в проекты Движения Первых.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7239000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/>
              <a:t> проекты программы    воспитания по направлениям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12776"/>
            <a:ext cx="7704856" cy="5184576"/>
          </a:xfrm>
        </p:spPr>
        <p:txBody>
          <a:bodyPr>
            <a:normAutofit fontScale="85000" lnSpcReduction="20000"/>
          </a:bodyPr>
          <a:lstStyle/>
          <a:p>
            <a:r>
              <a:rPr lang="ru-RU" sz="25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1.Профессионально-ориентирующее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Вагин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Е.В.-  Популяризация профессий через мероприятия профессиональной направленности  согласно дорожной карте 9 мероприятий  проведено 7. </a:t>
            </a:r>
          </a:p>
          <a:p>
            <a:pPr>
              <a:buNone/>
            </a:pPr>
            <a:r>
              <a:rPr lang="ru-RU" sz="25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Вывод:</a:t>
            </a:r>
            <a:r>
              <a:rPr lang="ru-RU" sz="25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активно участвовали в проекте обучающиеся 1 и 2 курсов   </a:t>
            </a:r>
            <a:r>
              <a:rPr lang="ru-RU" sz="25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(гр. №225. не приняли участие в недели ОПИ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), до выхода на практику приняли участие гр.№31 и гр.№233. </a:t>
            </a:r>
          </a:p>
          <a:p>
            <a:pPr>
              <a:buNone/>
            </a:pPr>
            <a:r>
              <a:rPr lang="ru-RU" sz="25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Рекомендации:</a:t>
            </a:r>
            <a:r>
              <a:rPr lang="ru-RU" sz="25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недели «Штукатур и Швея» перенести на 2 полугодие, продолжить реализацию  согласно дорожной карты.</a:t>
            </a:r>
          </a:p>
          <a:p>
            <a:endParaRPr lang="ru-RU" sz="2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5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5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Гражданско</a:t>
            </a:r>
            <a:r>
              <a:rPr lang="ru-RU" sz="25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патриотическое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– 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Хорешко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Е.Ю реализуется через ВПК «Витязь»</a:t>
            </a:r>
          </a:p>
          <a:p>
            <a:pPr>
              <a:buNone/>
            </a:pPr>
            <a:r>
              <a:rPr lang="ru-RU" sz="25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Вывод:</a:t>
            </a:r>
            <a:r>
              <a:rPr lang="ru-RU" sz="25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активно участвовали в проекте: гр.№22, гр.№219, гр.№224, гр.№215, гр.№32</a:t>
            </a:r>
          </a:p>
          <a:p>
            <a:pPr>
              <a:buNone/>
            </a:pPr>
            <a:r>
              <a:rPr lang="ru-RU" sz="25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Рекомендации: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классным руководителям привлекать и вовлекать в мероприятия проекта  гр.№11, гр.№213, гр.21, гр.№225, гр.№31, гр.№233. (гр.16,26,18,28 по возможности).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7920880" cy="12744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/>
              <a:t>проекты программы    воспитания  по направлениям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2971712"/>
          </a:xfrm>
        </p:spPr>
        <p:txBody>
          <a:bodyPr>
            <a:normAutofit/>
          </a:bodyPr>
          <a:lstStyle/>
          <a:p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3.Экологическое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–Антропова Е.А.. - 6  мероприятий согласно дорожной карте выполнено  6 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Вывод: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приняли участие :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гр.№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215,213, 233, 21, 219, 31, 11,224, 32, 225,22.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Рекомендации: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продолжить реализацию дорожной карты, классным руководителям привлекать и вовлекать в мероприятия проекта обучающихся в большем количестве.</a:t>
            </a:r>
          </a:p>
          <a:p>
            <a:endParaRPr lang="ru-RU" sz="20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320040"/>
            <a:ext cx="799288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/>
              <a:t>проекты программы    воспитания по направлениям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609416"/>
            <a:ext cx="7776864" cy="4846320"/>
          </a:xfrm>
        </p:spPr>
        <p:txBody>
          <a:bodyPr>
            <a:normAutofit/>
          </a:bodyPr>
          <a:lstStyle/>
          <a:p>
            <a:r>
              <a:rPr lang="ru-RU" sz="18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5.Спортивное и здоровье сберегающее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– Иванов Н.В  реализуется через работу спортивного клуба, согласно расписания.</a:t>
            </a:r>
          </a:p>
          <a:p>
            <a:pPr>
              <a:buNone/>
            </a:pPr>
            <a:r>
              <a:rPr lang="ru-RU" sz="18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Вывод:</a:t>
            </a:r>
            <a:r>
              <a:rPr lang="ru-RU" sz="1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охват составил 35 чел.  </a:t>
            </a:r>
          </a:p>
          <a:p>
            <a:pPr>
              <a:buNone/>
            </a:pPr>
            <a:r>
              <a:rPr lang="ru-RU" sz="1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Рекомендации: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руководителю физического воспитания выявлять   из числа обучающихся 1-2 курса обучающихся имеющих  склонности тому или иному виду спорта.</a:t>
            </a:r>
          </a:p>
          <a:p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6.Бизнес –ориентированное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Хананова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А.В. 4 - мероприятия согласно дорожной карте выполнено 4.</a:t>
            </a:r>
          </a:p>
          <a:p>
            <a:pPr>
              <a:buNone/>
            </a:pPr>
            <a:r>
              <a:rPr lang="ru-RU" sz="18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Вывод:</a:t>
            </a:r>
            <a:r>
              <a:rPr lang="ru-RU" sz="1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приняли участие в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проекте  группы №22, № 32, №224, гр.№225, гр.№219, гр.№21 </a:t>
            </a:r>
            <a:endParaRPr lang="ru-RU" sz="1800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Рекомендации: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Руководителю проекта</a:t>
            </a:r>
            <a:r>
              <a:rPr lang="ru-RU" sz="1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продолжить реализацию дорожной карты, организовывать классные встречи с предпринимателями различных профессиональных направленностей, привлечь группы 1 курса ( гр.11,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гр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.213, гр.215) и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гр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.№235- 3 курс.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/>
        </p:nvGraphicFramePr>
        <p:xfrm>
          <a:off x="251520" y="404664"/>
          <a:ext cx="7848872" cy="6192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4403</TotalTime>
  <Words>1288</Words>
  <Application>Microsoft Office PowerPoint</Application>
  <PresentationFormat>Экран (4:3)</PresentationFormat>
  <Paragraphs>151</Paragraphs>
  <Slides>16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Изящная</vt:lpstr>
      <vt:lpstr>  </vt:lpstr>
      <vt:lpstr>количество обучающихся, осваивающих дополнительные общеразвивающие программы в 1 ПОЛУГОДИИ 2024 уч.г.</vt:lpstr>
      <vt:lpstr>Показатели программы развития 1 полугодия  2024-2025</vt:lpstr>
      <vt:lpstr>Показатели программы развития </vt:lpstr>
      <vt:lpstr>Показатели программы развития</vt:lpstr>
      <vt:lpstr> проекты программы    воспитания по направлениям</vt:lpstr>
      <vt:lpstr>проекты программы    воспитания  по направлениям</vt:lpstr>
      <vt:lpstr>проекты программы    воспитания по направлениям</vt:lpstr>
      <vt:lpstr>Слайд 9</vt:lpstr>
      <vt:lpstr>1-2 курс</vt:lpstr>
      <vt:lpstr>3-4 курс</vt:lpstr>
      <vt:lpstr>Наши заслуги и достижения  за 2024 год</vt:lpstr>
      <vt:lpstr>Хорешко Евгений Юрьевич  - руководитель ВПК «Витязь», преподаватель ОБЗР</vt:lpstr>
      <vt:lpstr>Залынская Людмила Анатольевна  - преподаватель</vt:lpstr>
      <vt:lpstr>Плеханова Наталья Анатольевна -преподаватель</vt:lpstr>
      <vt:lpstr>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Ольга Демьяновна Котенкова</dc:creator>
  <cp:lastModifiedBy>Котенкова Ольга Демьяновна</cp:lastModifiedBy>
  <cp:revision>458</cp:revision>
  <dcterms:created xsi:type="dcterms:W3CDTF">2018-01-09T11:43:49Z</dcterms:created>
  <dcterms:modified xsi:type="dcterms:W3CDTF">2025-01-13T04:49:49Z</dcterms:modified>
</cp:coreProperties>
</file>