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1" r:id="rId4"/>
    <p:sldMasterId id="2147483715" r:id="rId5"/>
  </p:sldMasterIdLst>
  <p:sldIdLst>
    <p:sldId id="259" r:id="rId6"/>
    <p:sldId id="256" r:id="rId7"/>
    <p:sldId id="258" r:id="rId8"/>
    <p:sldId id="262" r:id="rId9"/>
    <p:sldId id="260" r:id="rId10"/>
    <p:sldId id="264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AA48D7-F204-4CE1-BB08-E717433C86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D0B7D8F-1E69-4E51-B2C2-539A4E7937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3B3471-EB7D-4782-8DD7-EF355C97E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8620-F8D4-48E3-AEC9-56E352639609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F3A1E4-F375-45EC-8307-F370E626F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2AD422-F1E9-40CC-8BE3-C13C274F5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E5EF-D2FB-408E-9F9E-4E738DA97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534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863866-0960-4855-B6F2-D5F0559D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8BAD33-459F-4DFD-88F7-541CE7F487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442B30-0F97-4E39-AA71-5B69A7549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8620-F8D4-48E3-AEC9-56E352639609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659A10-FA26-4C75-B069-A91C937D4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199A4A-5656-420D-9116-8A2E94B0D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E5EF-D2FB-408E-9F9E-4E738DA97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53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A9BF440-B6BD-4DE0-BD97-B7171513BA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31FD0D0-B439-4B4E-B911-27E413FD7C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DF75DE-914A-478A-B1D7-682EC3DFD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8620-F8D4-48E3-AEC9-56E352639609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1622F2-BF6C-4ED3-82B1-6FDFABAF2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411B2F-91E8-4645-9D4A-2F56F24C4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E5EF-D2FB-408E-9F9E-4E738DA97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963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B5A8620-F8D4-48E3-AEC9-56E352639609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660E5EF-D2FB-408E-9F9E-4E738DA97F6E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3461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8620-F8D4-48E3-AEC9-56E352639609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E5EF-D2FB-408E-9F9E-4E738DA97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513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8620-F8D4-48E3-AEC9-56E352639609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E5EF-D2FB-408E-9F9E-4E738DA97F6E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226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8620-F8D4-48E3-AEC9-56E352639609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E5EF-D2FB-408E-9F9E-4E738DA97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381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8620-F8D4-48E3-AEC9-56E352639609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E5EF-D2FB-408E-9F9E-4E738DA97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6654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8620-F8D4-48E3-AEC9-56E352639609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E5EF-D2FB-408E-9F9E-4E738DA97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6375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8620-F8D4-48E3-AEC9-56E352639609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E5EF-D2FB-408E-9F9E-4E738DA97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9146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8620-F8D4-48E3-AEC9-56E352639609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E5EF-D2FB-408E-9F9E-4E738DA97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498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FC5B4D-5E29-4AAD-84A0-0030A3D27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6C3E31-D5BA-4B31-8024-71AB95567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DB6B2C-C50A-4D78-B7B0-0973956A5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8620-F8D4-48E3-AEC9-56E352639609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6F87F4-0440-4CF1-9369-6FC65A10D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AE3C40-4AD4-4A9C-994E-F60386039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E5EF-D2FB-408E-9F9E-4E738DA97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0212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8620-F8D4-48E3-AEC9-56E352639609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E5EF-D2FB-408E-9F9E-4E738DA97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13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8620-F8D4-48E3-AEC9-56E352639609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E5EF-D2FB-408E-9F9E-4E738DA97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76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8620-F8D4-48E3-AEC9-56E352639609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E5EF-D2FB-408E-9F9E-4E738DA97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1799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B5A8620-F8D4-48E3-AEC9-56E352639609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660E5EF-D2FB-408E-9F9E-4E738DA97F6E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773213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8620-F8D4-48E3-AEC9-56E352639609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E5EF-D2FB-408E-9F9E-4E738DA97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8535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8620-F8D4-48E3-AEC9-56E352639609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E5EF-D2FB-408E-9F9E-4E738DA97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8676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8620-F8D4-48E3-AEC9-56E352639609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E5EF-D2FB-408E-9F9E-4E738DA97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7998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8620-F8D4-48E3-AEC9-56E352639609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E5EF-D2FB-408E-9F9E-4E738DA97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3711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8620-F8D4-48E3-AEC9-56E352639609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E5EF-D2FB-408E-9F9E-4E738DA97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3916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8620-F8D4-48E3-AEC9-56E352639609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E5EF-D2FB-408E-9F9E-4E738DA97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950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FC5099-4784-47F0-840A-B30A3F2C0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BE5FB9-9E18-4715-925F-D06084946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DA53E9-924E-48FC-81E6-E738D0D3A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8620-F8D4-48E3-AEC9-56E352639609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3C9D07-B483-41C1-A1B2-F8C6F35EE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4B3F7D-EDAC-4AD5-9CD4-204FF71D5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E5EF-D2FB-408E-9F9E-4E738DA97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8610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8620-F8D4-48E3-AEC9-56E352639609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E5EF-D2FB-408E-9F9E-4E738DA97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7966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8620-F8D4-48E3-AEC9-56E352639609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E5EF-D2FB-408E-9F9E-4E738DA97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6804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8620-F8D4-48E3-AEC9-56E352639609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E5EF-D2FB-408E-9F9E-4E738DA97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4372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8620-F8D4-48E3-AEC9-56E352639609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E5EF-D2FB-408E-9F9E-4E738DA97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509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8620-F8D4-48E3-AEC9-56E352639609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E5EF-D2FB-408E-9F9E-4E738DA97F6E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35232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8620-F8D4-48E3-AEC9-56E352639609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E5EF-D2FB-408E-9F9E-4E738DA97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685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8620-F8D4-48E3-AEC9-56E352639609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E5EF-D2FB-408E-9F9E-4E738DA97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6550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8620-F8D4-48E3-AEC9-56E352639609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E5EF-D2FB-408E-9F9E-4E738DA97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0004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8620-F8D4-48E3-AEC9-56E352639609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E5EF-D2FB-408E-9F9E-4E738DA97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4767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8620-F8D4-48E3-AEC9-56E352639609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E5EF-D2FB-408E-9F9E-4E738DA97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365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EF1D7C-9EF2-4334-85BD-13CA7632B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518BC5-F75E-4CB6-B914-4255390E26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C12E13-24FF-4B16-A380-E497AC769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E29C3AF-8F04-499A-A7D4-CF0290E2D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8620-F8D4-48E3-AEC9-56E352639609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07A332-C3EF-4297-8AA1-772565017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ACE706-3A65-4DE1-BA21-5BC6DFF42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E5EF-D2FB-408E-9F9E-4E738DA97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3284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FC5B4D-5E29-4AAD-84A0-0030A3D27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6C3E31-D5BA-4B31-8024-71AB95567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DB6B2C-C50A-4D78-B7B0-0973956A5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8620-F8D4-48E3-AEC9-56E352639609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6F87F4-0440-4CF1-9369-6FC65A10D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AE3C40-4AD4-4A9C-994E-F60386039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E5EF-D2FB-408E-9F9E-4E738DA97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8870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8620-F8D4-48E3-AEC9-56E352639609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E5EF-D2FB-408E-9F9E-4E738DA97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6615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8620-F8D4-48E3-AEC9-56E352639609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E5EF-D2FB-408E-9F9E-4E738DA97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1800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8620-F8D4-48E3-AEC9-56E352639609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E5EF-D2FB-408E-9F9E-4E738DA97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1976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8620-F8D4-48E3-AEC9-56E352639609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E5EF-D2FB-408E-9F9E-4E738DA97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1127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8620-F8D4-48E3-AEC9-56E352639609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E5EF-D2FB-408E-9F9E-4E738DA97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2071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8620-F8D4-48E3-AEC9-56E352639609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E5EF-D2FB-408E-9F9E-4E738DA97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6635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8620-F8D4-48E3-AEC9-56E352639609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E5EF-D2FB-408E-9F9E-4E738DA97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5287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8620-F8D4-48E3-AEC9-56E352639609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E5EF-D2FB-408E-9F9E-4E738DA97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328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8620-F8D4-48E3-AEC9-56E352639609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E5EF-D2FB-408E-9F9E-4E738DA97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131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066998-F6E3-41B3-9E88-6D0644216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52B614-BC90-477D-8D1A-00229B44C2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B9CABC8-7196-4B33-BBA5-D0FF57FD39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F041DD8-DDD8-4AF3-873E-60835BE03E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F5B8F4F-EDFC-4F31-A24D-BA0A997D9D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BDC7F24-9D91-4EB3-83EB-37B5AFA90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8620-F8D4-48E3-AEC9-56E352639609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AF00E1C-0082-4565-8E37-0E8D3AF5E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3DB2EC8-97C2-42F0-B988-84EA5B1F4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E5EF-D2FB-408E-9F9E-4E738DA97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7645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8620-F8D4-48E3-AEC9-56E352639609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E5EF-D2FB-408E-9F9E-4E738DA97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2486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8620-F8D4-48E3-AEC9-56E352639609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E5EF-D2FB-408E-9F9E-4E738DA97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6084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8620-F8D4-48E3-AEC9-56E352639609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E660E5EF-D2FB-408E-9F9E-4E738DA97F6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6398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8620-F8D4-48E3-AEC9-56E352639609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E5EF-D2FB-408E-9F9E-4E738DA97F6E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1979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8620-F8D4-48E3-AEC9-56E352639609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E5EF-D2FB-408E-9F9E-4E738DA97F6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10846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8620-F8D4-48E3-AEC9-56E352639609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E5EF-D2FB-408E-9F9E-4E738DA97F6E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1265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8620-F8D4-48E3-AEC9-56E352639609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E5EF-D2FB-408E-9F9E-4E738DA97F6E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6777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8620-F8D4-48E3-AEC9-56E352639609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E5EF-D2FB-408E-9F9E-4E738DA97F6E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0099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8620-F8D4-48E3-AEC9-56E352639609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E5EF-D2FB-408E-9F9E-4E738DA97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4598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8620-F8D4-48E3-AEC9-56E352639609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E5EF-D2FB-408E-9F9E-4E738DA97F6E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823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AF2D2-5D1B-4700-83CC-D3AAF1758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F372DCB-B744-411B-9808-CA189B2DD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8620-F8D4-48E3-AEC9-56E352639609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DC689DE-B42C-466B-8157-47021788E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06320F6-9F25-44E1-A507-3965110D9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E5EF-D2FB-408E-9F9E-4E738DA97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5350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FB5A8620-F8D4-48E3-AEC9-56E352639609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E5EF-D2FB-408E-9F9E-4E738DA97F6E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1239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8620-F8D4-48E3-AEC9-56E352639609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E5EF-D2FB-408E-9F9E-4E738DA97F6E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22371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8620-F8D4-48E3-AEC9-56E352639609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E5EF-D2FB-408E-9F9E-4E738DA97F6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115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D59AD25-6202-486F-BDA8-D77BD552D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8620-F8D4-48E3-AEC9-56E352639609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4EFD74E-3240-4225-A092-4459F87BF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6FABE7A-B4DC-4797-8FE3-F154C4AAB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E5EF-D2FB-408E-9F9E-4E738DA97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26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FDBE2-7179-4599-BAE2-74BD9AC38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B32DFF-8737-440F-BF8D-B69C5C7A4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B95238-B822-42C6-9131-1F8F61653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F4A589-97AD-4803-BECE-B81719FB3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8620-F8D4-48E3-AEC9-56E352639609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E4C2054-6BEA-457E-A2C1-90D8208B5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B3D744-626C-405A-B2D3-F88C69F6B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E5EF-D2FB-408E-9F9E-4E738DA97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545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2E9CF5-98C2-4D66-AA5C-5060984C7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2C22FA2-8625-4FB1-BCC7-551BDD11DD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B5D030-1507-4FBB-82AD-2462CF643E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2A11B1-2FF4-4E10-A299-03C10ED67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8620-F8D4-48E3-AEC9-56E352639609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C72FED-B6CC-474A-B9A7-727041413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BE6117-1E7A-4E22-900D-7D5850718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E5EF-D2FB-408E-9F9E-4E738DA97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270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C2F7BC-352E-471D-B0B3-A5530502B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E38360-4507-4CF3-8C7B-BE92E4DAD0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55A5F6-5A5B-4B4D-B041-B70405C26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A8620-F8D4-48E3-AEC9-56E352639609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D2EDA0-03F0-42B0-9DE8-81E0C326FA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0DFF-9F8F-4E67-BE6E-047ED5967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0E5EF-D2FB-408E-9F9E-4E738DA97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26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FB5A8620-F8D4-48E3-AEC9-56E352639609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660E5EF-D2FB-408E-9F9E-4E738DA97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017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B5A8620-F8D4-48E3-AEC9-56E352639609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660E5EF-D2FB-408E-9F9E-4E738DA97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950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A8620-F8D4-48E3-AEC9-56E352639609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0E5EF-D2FB-408E-9F9E-4E738DA97F6E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12192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</p:spTree>
    <p:extLst>
      <p:ext uri="{BB962C8B-B14F-4D97-AF65-F5344CB8AC3E}">
        <p14:creationId xmlns:p14="http://schemas.microsoft.com/office/powerpoint/2010/main" val="2791947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A8620-F8D4-48E3-AEC9-56E352639609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E660E5EF-D2FB-408E-9F9E-4E738DA97F6E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736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563645-C703-45D7-B0CF-4DA7487D2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105" y="1399050"/>
            <a:ext cx="11771790" cy="2479675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учебной работы за 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учебной работы на 2025 год</a:t>
            </a:r>
          </a:p>
        </p:txBody>
      </p:sp>
    </p:spTree>
    <p:extLst>
      <p:ext uri="{BB962C8B-B14F-4D97-AF65-F5344CB8AC3E}">
        <p14:creationId xmlns:p14="http://schemas.microsoft.com/office/powerpoint/2010/main" val="2815531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6B4DFC-715D-47F1-9C43-BC0D6DD55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145" y="371357"/>
            <a:ext cx="11711709" cy="2853838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ru-RU" sz="5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Контингент</a:t>
            </a:r>
            <a:br>
              <a:rPr lang="ru-RU" sz="5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24B994E0-5349-47E8-A9EE-016CB2E41E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346327"/>
              </p:ext>
            </p:extLst>
          </p:nvPr>
        </p:nvGraphicFramePr>
        <p:xfrm>
          <a:off x="166611" y="1476346"/>
          <a:ext cx="11711708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79408">
                  <a:extLst>
                    <a:ext uri="{9D8B030D-6E8A-4147-A177-3AD203B41FA5}">
                      <a16:colId xmlns:a16="http://schemas.microsoft.com/office/drawing/2014/main" val="1856527714"/>
                    </a:ext>
                  </a:extLst>
                </a:gridCol>
                <a:gridCol w="2290439">
                  <a:extLst>
                    <a:ext uri="{9D8B030D-6E8A-4147-A177-3AD203B41FA5}">
                      <a16:colId xmlns:a16="http://schemas.microsoft.com/office/drawing/2014/main" val="520307682"/>
                    </a:ext>
                  </a:extLst>
                </a:gridCol>
                <a:gridCol w="2041861">
                  <a:extLst>
                    <a:ext uri="{9D8B030D-6E8A-4147-A177-3AD203B41FA5}">
                      <a16:colId xmlns:a16="http://schemas.microsoft.com/office/drawing/2014/main" val="19905619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2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2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6247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обучающихся 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508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544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1783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отчисленных 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940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Переведены из других образ-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ных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организаций 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2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2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1702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отчисленных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обуч-ся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общего количества 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2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2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4954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отчисленных по неуспеваемости 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2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2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1053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Государственного задания 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2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2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7585415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Планирование: </a:t>
                      </a: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внутреннего аудита сохранности контингента по каждой группе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2468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9750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ECB9B6-0208-4E63-8FC0-63B97B499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5433"/>
            <a:ext cx="10515600" cy="10246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Абсолютная и качественная успеваемость</a:t>
            </a:r>
            <a:br>
              <a:rPr lang="ru-RU" b="1" dirty="0"/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14DEB8B8-A444-4433-A3C8-BF26FF779C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2327109"/>
              </p:ext>
            </p:extLst>
          </p:nvPr>
        </p:nvGraphicFramePr>
        <p:xfrm>
          <a:off x="230819" y="1504687"/>
          <a:ext cx="11292768" cy="2316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46384">
                  <a:extLst>
                    <a:ext uri="{9D8B030D-6E8A-4147-A177-3AD203B41FA5}">
                      <a16:colId xmlns:a16="http://schemas.microsoft.com/office/drawing/2014/main" val="280938352"/>
                    </a:ext>
                  </a:extLst>
                </a:gridCol>
                <a:gridCol w="5646384">
                  <a:extLst>
                    <a:ext uri="{9D8B030D-6E8A-4147-A177-3AD203B41FA5}">
                      <a16:colId xmlns:a16="http://schemas.microsoft.com/office/drawing/2014/main" val="42807422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90405" marR="904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90405" marR="904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289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Абсолютная успеваемость – 97%</a:t>
                      </a:r>
                    </a:p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Качественная успеваемость – 49%</a:t>
                      </a:r>
                    </a:p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не успевающих – 9 человек (очное отделение)</a:t>
                      </a:r>
                    </a:p>
                  </a:txBody>
                  <a:tcPr marL="90405" marR="904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Абсолютная успеваемость – 99%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Качественная успеваемость – 65%</a:t>
                      </a:r>
                    </a:p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405" marR="904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35408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7E5614B-760B-494B-AE29-4CBD997F4E5A}"/>
              </a:ext>
            </a:extLst>
          </p:cNvPr>
          <p:cNvSpPr txBox="1"/>
          <p:nvPr/>
        </p:nvSpPr>
        <p:spPr>
          <a:xfrm>
            <a:off x="166254" y="3968318"/>
            <a:ext cx="118274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Планирование: 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-сохранять высокий процент абсолютной и качественной успеваемости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усилить контроль за своевременной сдачей отчетной документации</a:t>
            </a:r>
          </a:p>
        </p:txBody>
      </p:sp>
    </p:spTree>
    <p:extLst>
      <p:ext uri="{BB962C8B-B14F-4D97-AF65-F5344CB8AC3E}">
        <p14:creationId xmlns:p14="http://schemas.microsoft.com/office/powerpoint/2010/main" val="4012814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9D570D-70C0-40B2-87D3-7940CAAE0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60337"/>
            <a:ext cx="10972800" cy="1005298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ГИА 2024г.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09E1DB-294B-42E7-8EC7-F0AC7318EC35}"/>
              </a:ext>
            </a:extLst>
          </p:cNvPr>
          <p:cNvSpPr txBox="1"/>
          <p:nvPr/>
        </p:nvSpPr>
        <p:spPr>
          <a:xfrm>
            <a:off x="292963" y="4252404"/>
            <a:ext cx="116119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 прошли ГИА в форме демонстрационного экзамена –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 человек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ГИА –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86%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(2023 – 85%)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Планирование: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-сохранять высокую долю выпускников, получивших по итогам ГИА оценку «хорошо» и «отлично» (критерий в конкурсе лучшей ПОО)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усилить контроль за сохранностью контингента выпускных групп</a:t>
            </a:r>
          </a:p>
        </p:txBody>
      </p:sp>
      <p:pic>
        <p:nvPicPr>
          <p:cNvPr id="16" name="Объект 15">
            <a:extLst>
              <a:ext uri="{FF2B5EF4-FFF2-40B4-BE49-F238E27FC236}">
                <a16:creationId xmlns:a16="http://schemas.microsoft.com/office/drawing/2014/main" id="{527D3FC8-8722-4E6F-ADF0-D1173D2223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963" y="1053210"/>
            <a:ext cx="11611992" cy="3104772"/>
          </a:xfrm>
        </p:spPr>
      </p:pic>
    </p:spTree>
    <p:extLst>
      <p:ext uri="{BB962C8B-B14F-4D97-AF65-F5344CB8AC3E}">
        <p14:creationId xmlns:p14="http://schemas.microsoft.com/office/powerpoint/2010/main" val="1128911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4B347D-7E87-4CEE-879A-4640BBA4B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428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Отчетная документация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8FF14FBB-8699-4F9A-AB57-A3BB7EBCB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76920"/>
          </a:xfrm>
        </p:spPr>
        <p:txBody>
          <a:bodyPr>
            <a:normAutofit fontScale="77500" lnSpcReduction="20000"/>
          </a:bodyPr>
          <a:lstStyle/>
          <a:p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Сетевой город. Образование (электронный колледж)</a:t>
            </a:r>
          </a:p>
          <a:p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журналы теоретического обучения заполнены и распечатаны в полном объеме (Ура!!!)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6299C6-F06D-4B6C-9F35-8AFBA23B5895}"/>
              </a:ext>
            </a:extLst>
          </p:cNvPr>
          <p:cNvSpPr txBox="1"/>
          <p:nvPr/>
        </p:nvSpPr>
        <p:spPr>
          <a:xfrm>
            <a:off x="295564" y="4202545"/>
            <a:ext cx="118964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Планирование: </a:t>
            </a:r>
          </a:p>
          <a:p>
            <a:pPr marL="457200" indent="-457200">
              <a:buFontTx/>
              <a:buChar char="-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усилить контроль за своевременным заполнением системы </a:t>
            </a:r>
          </a:p>
          <a:p>
            <a:pPr marL="457200" indent="-457200">
              <a:buFontTx/>
              <a:buChar char="-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Сетевой город. Образование.</a:t>
            </a:r>
          </a:p>
          <a:p>
            <a:pPr marL="457200" indent="-457200">
              <a:buFontTx/>
              <a:buChar char="-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несвоевременного заполнения – вынести замечание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89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A0C84-CEBB-4386-859D-3B3144051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437" y="206405"/>
            <a:ext cx="10652464" cy="204852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</a:t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участников - 184 человека</a:t>
            </a:r>
            <a:b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 прошли – 79%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2023г. – 85%)</a:t>
            </a:r>
            <a:b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05651CD0-1B40-4820-879A-06F3968BD9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9752299"/>
              </p:ext>
            </p:extLst>
          </p:nvPr>
        </p:nvGraphicFramePr>
        <p:xfrm>
          <a:off x="838200" y="2464224"/>
          <a:ext cx="10515600" cy="41009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553722">
                  <a:extLst>
                    <a:ext uri="{9D8B030D-6E8A-4147-A177-3AD203B41FA5}">
                      <a16:colId xmlns:a16="http://schemas.microsoft.com/office/drawing/2014/main" val="2616792180"/>
                    </a:ext>
                  </a:extLst>
                </a:gridCol>
                <a:gridCol w="1535837">
                  <a:extLst>
                    <a:ext uri="{9D8B030D-6E8A-4147-A177-3AD203B41FA5}">
                      <a16:colId xmlns:a16="http://schemas.microsoft.com/office/drawing/2014/main" val="2736730889"/>
                    </a:ext>
                  </a:extLst>
                </a:gridCol>
                <a:gridCol w="1136342">
                  <a:extLst>
                    <a:ext uri="{9D8B030D-6E8A-4147-A177-3AD203B41FA5}">
                      <a16:colId xmlns:a16="http://schemas.microsoft.com/office/drawing/2014/main" val="1691964056"/>
                    </a:ext>
                  </a:extLst>
                </a:gridCol>
                <a:gridCol w="1118586">
                  <a:extLst>
                    <a:ext uri="{9D8B030D-6E8A-4147-A177-3AD203B41FA5}">
                      <a16:colId xmlns:a16="http://schemas.microsoft.com/office/drawing/2014/main" val="257328274"/>
                    </a:ext>
                  </a:extLst>
                </a:gridCol>
                <a:gridCol w="1171113">
                  <a:extLst>
                    <a:ext uri="{9D8B030D-6E8A-4147-A177-3AD203B41FA5}">
                      <a16:colId xmlns:a16="http://schemas.microsoft.com/office/drawing/2014/main" val="34074655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1573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1 курс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3872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 1 курс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01018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Метапредмет</a:t>
                      </a: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курс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3801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завершившие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97481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 завершившие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5614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Метапредмет</a:t>
                      </a: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завершившие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7055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4313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9B54B1-B610-4288-AC29-0A1C31BF1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Внутренняя система оценки качества (ВСОК)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7F5571-9F3A-468C-8AE2-7D405B9A6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6858"/>
            <a:ext cx="10515600" cy="513129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уроков администрацией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на сайте техникума – малое количество участников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Планирование:</a:t>
            </a:r>
          </a:p>
          <a:p>
            <a:pPr>
              <a:buFontTx/>
              <a:buChar char="-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согласно Положению «О внутренней системе оценки качества образования в ГБПОУ «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Бакальский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профессиональных технологий и сервиса им. М.Г. Ганиева»</a:t>
            </a:r>
          </a:p>
          <a:p>
            <a:pPr>
              <a:buFontTx/>
              <a:buChar char="-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план проведения открытых уроков на 2025 год</a:t>
            </a:r>
          </a:p>
        </p:txBody>
      </p:sp>
    </p:spTree>
    <p:extLst>
      <p:ext uri="{BB962C8B-B14F-4D97-AF65-F5344CB8AC3E}">
        <p14:creationId xmlns:p14="http://schemas.microsoft.com/office/powerpoint/2010/main" val="1315532137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3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4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1208</TotalTime>
  <Words>354</Words>
  <Application>Microsoft Office PowerPoint</Application>
  <PresentationFormat>Широкоэкранный</PresentationFormat>
  <Paragraphs>91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7</vt:i4>
      </vt:variant>
    </vt:vector>
  </HeadingPairs>
  <TitlesOfParts>
    <vt:vector size="19" baseType="lpstr">
      <vt:lpstr>Arial</vt:lpstr>
      <vt:lpstr>Calibri</vt:lpstr>
      <vt:lpstr>Calibri Light</vt:lpstr>
      <vt:lpstr>Corbel</vt:lpstr>
      <vt:lpstr>Gill Sans MT</vt:lpstr>
      <vt:lpstr>Impact</vt:lpstr>
      <vt:lpstr>Times New Roman</vt:lpstr>
      <vt:lpstr>Тема Office</vt:lpstr>
      <vt:lpstr>Базис</vt:lpstr>
      <vt:lpstr>Главное мероприятие</vt:lpstr>
      <vt:lpstr>La mente</vt:lpstr>
      <vt:lpstr>Галерея</vt:lpstr>
      <vt:lpstr>Анализ учебной работы за 2024 год   План учебной работы на 2025 год</vt:lpstr>
      <vt:lpstr>Контингент  </vt:lpstr>
      <vt:lpstr>Абсолютная и качественная успеваемость </vt:lpstr>
      <vt:lpstr>ГИА 2024г.</vt:lpstr>
      <vt:lpstr>Отчетная документация</vt:lpstr>
      <vt:lpstr>ВПР Всего участников - 184 человека Успешно прошли – 79% (в 2023г. – 85%) </vt:lpstr>
      <vt:lpstr>Внутренняя система оценки качества (ВСОК)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Доля обучающихся, отчисленных, от общего количества отчисленных (%) -1%</dc:title>
  <dc:creator>Пользователь</dc:creator>
  <cp:lastModifiedBy>Маринина Е.С.</cp:lastModifiedBy>
  <cp:revision>94</cp:revision>
  <dcterms:created xsi:type="dcterms:W3CDTF">2022-01-11T03:14:42Z</dcterms:created>
  <dcterms:modified xsi:type="dcterms:W3CDTF">2025-01-13T11:04:51Z</dcterms:modified>
</cp:coreProperties>
</file>