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83" r:id="rId5"/>
    <p:sldId id="284" r:id="rId6"/>
    <p:sldId id="267" r:id="rId7"/>
    <p:sldId id="285" r:id="rId8"/>
    <p:sldId id="268" r:id="rId9"/>
    <p:sldId id="258" r:id="rId10"/>
    <p:sldId id="286" r:id="rId11"/>
    <p:sldId id="287" r:id="rId12"/>
    <p:sldId id="28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E3C"/>
    <a:srgbClr val="2788C5"/>
    <a:srgbClr val="273490"/>
    <a:srgbClr val="112E4C"/>
    <a:srgbClr val="605AD6"/>
    <a:srgbClr val="547BFE"/>
    <a:srgbClr val="587384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936" y="1137909"/>
            <a:ext cx="8556171" cy="2291091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2788C5"/>
                </a:solidFill>
                <a:latin typeface="+mn-lt"/>
              </a:rPr>
              <a:t>Итоги учебно-производственной работы</a:t>
            </a:r>
            <a:endParaRPr lang="en-US" sz="5400" b="1" dirty="0">
              <a:solidFill>
                <a:srgbClr val="2788C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513" y="3447912"/>
            <a:ext cx="5682802" cy="35353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E3AE3C"/>
                </a:solidFill>
              </a:rPr>
              <a:t>за 2024 года</a:t>
            </a:r>
            <a:endParaRPr lang="en-US" sz="4800" b="1" dirty="0">
              <a:solidFill>
                <a:srgbClr val="E3AE3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52F902-0EDB-46E1-A22A-2AD8F55779B4}"/>
              </a:ext>
            </a:extLst>
          </p:cNvPr>
          <p:cNvSpPr txBox="1">
            <a:spLocks/>
          </p:cNvSpPr>
          <p:nvPr/>
        </p:nvSpPr>
        <p:spPr>
          <a:xfrm>
            <a:off x="587829" y="2636984"/>
            <a:ext cx="8556171" cy="2291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2788C5"/>
                </a:solidFill>
                <a:latin typeface="+mn-lt"/>
              </a:rPr>
              <a:t>планирование на 2025 года</a:t>
            </a:r>
            <a:endParaRPr lang="en-US" sz="5400" b="1" dirty="0">
              <a:solidFill>
                <a:srgbClr val="2788C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B86819-C291-4F82-B4D0-B23FDBB5E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Реестр студентов – 193 чел. –      187 –        6 чел. </a:t>
            </a:r>
          </a:p>
          <a:p>
            <a:r>
              <a:rPr lang="ru-RU" dirty="0"/>
              <a:t>Реестр партнеров – 4 предприятия: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57DE1A-B032-4F3B-9D3F-82A9FCD2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5" y="0"/>
            <a:ext cx="3445565" cy="1818978"/>
          </a:xfrm>
          <a:prstGeom prst="rect">
            <a:avLst/>
          </a:prstGeom>
        </p:spPr>
      </p:pic>
      <p:pic>
        <p:nvPicPr>
          <p:cNvPr id="4104" name="Picture 8" descr="Picture background">
            <a:extLst>
              <a:ext uri="{FF2B5EF4-FFF2-40B4-BE49-F238E27FC236}">
                <a16:creationId xmlns:a16="http://schemas.microsoft.com/office/drawing/2014/main" id="{45DB438A-5A78-49A7-89F7-D3549B11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79" y="1789114"/>
            <a:ext cx="465912" cy="4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cture background">
            <a:extLst>
              <a:ext uri="{FF2B5EF4-FFF2-40B4-BE49-F238E27FC236}">
                <a16:creationId xmlns:a16="http://schemas.microsoft.com/office/drawing/2014/main" id="{82F79BE8-62D0-4C5C-8EFC-E7671E24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88" y="1855489"/>
            <a:ext cx="417582" cy="4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C99C47-75E3-41C8-84B7-7A0B7E6F1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120" y="2772226"/>
            <a:ext cx="3272459" cy="40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11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24D728-FFF8-4DD3-8F10-31E34068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4" y="940904"/>
            <a:ext cx="5433393" cy="523605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охват школьников 90 человек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89A15-E5B1-40E2-A7FD-E57441D5F0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8" y="106811"/>
            <a:ext cx="2394709" cy="243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1DB3F3-390D-4B91-AB0D-87BF202B8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r="29468"/>
          <a:stretch/>
        </p:blipFill>
        <p:spPr>
          <a:xfrm rot="5400000">
            <a:off x="212770" y="1788992"/>
            <a:ext cx="1828802" cy="22633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2FBBC5-E770-40C7-9588-FCE07CE49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 t="8049" r="9855" b="8506"/>
          <a:stretch/>
        </p:blipFill>
        <p:spPr>
          <a:xfrm>
            <a:off x="2333374" y="2006260"/>
            <a:ext cx="2490834" cy="18288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108A12-6D26-4C85-84C2-B2FD6AA71D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1" b="3768"/>
          <a:stretch/>
        </p:blipFill>
        <p:spPr>
          <a:xfrm>
            <a:off x="-4498" y="3846285"/>
            <a:ext cx="2263338" cy="19844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920AC7-B111-4A3A-9387-32ABFBBBC4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17294"/>
          <a:stretch/>
        </p:blipFill>
        <p:spPr>
          <a:xfrm rot="5400000">
            <a:off x="5011935" y="1843678"/>
            <a:ext cx="2157216" cy="23947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CF6E08-0DB1-4BDE-B236-436220B76C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r="27923"/>
          <a:stretch/>
        </p:blipFill>
        <p:spPr>
          <a:xfrm rot="5400000">
            <a:off x="2500182" y="3639470"/>
            <a:ext cx="2157217" cy="25218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CC3B36-FA67-43CA-8396-28E270B20B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4638" r="35942" b="13720"/>
          <a:stretch/>
        </p:blipFill>
        <p:spPr>
          <a:xfrm>
            <a:off x="4906625" y="4119641"/>
            <a:ext cx="2410174" cy="24361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6F527E-8612-4B7D-949A-B41B552588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2"/>
          <a:stretch/>
        </p:blipFill>
        <p:spPr>
          <a:xfrm rot="5400000">
            <a:off x="6981691" y="3342726"/>
            <a:ext cx="2707506" cy="19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703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78.userapi.com/impg/LPbb_VYRd8FhOpcaKS8xM9V6RI8CaErLuN1Vzw/p3f-N3QHjJQ.jpg?size=1280x904&amp;quality=95&amp;sign=49f91a7abc8d271e509c666d2cba4bc2&amp;type=album">
            <a:extLst>
              <a:ext uri="{FF2B5EF4-FFF2-40B4-BE49-F238E27FC236}">
                <a16:creationId xmlns:a16="http://schemas.microsoft.com/office/drawing/2014/main" id="{7E1620C1-8A4F-4DCD-9BD2-7D52A4EF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48" y="0"/>
            <a:ext cx="4199351" cy="29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019E8B-3A47-41D5-A662-C6A821792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1136"/>
            <a:ext cx="4944646" cy="16800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591339-A83C-4B66-91C5-7C7E20607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191"/>
            <a:ext cx="2797866" cy="1865244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182E7EB-FFFC-43DE-928A-9CFAF4C2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6434"/>
            <a:ext cx="2797866" cy="15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DECB3C3-01F5-4E4F-8A1C-AD07CA87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6241"/>
            <a:ext cx="2797866" cy="15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9246B91-AE25-45DC-BEF8-9DED5CED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66" y="2466376"/>
            <a:ext cx="3422662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16125-ABE1-428C-B453-A67D28BD63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28" y="2980783"/>
            <a:ext cx="3129171" cy="2086114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C79D31F5-C2E8-4895-BC1A-F5D20D0E3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4" r="9506"/>
          <a:stretch/>
        </p:blipFill>
        <p:spPr bwMode="auto">
          <a:xfrm>
            <a:off x="2797865" y="4176433"/>
            <a:ext cx="2489751" cy="15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FAD3D7D1-6BB7-4F0A-AE5B-D77A7829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6" y="5103644"/>
            <a:ext cx="2489752" cy="18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E874A765-DA49-4AF1-A675-4BB9A62F8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63" y="5467835"/>
            <a:ext cx="2489751" cy="17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8C20D4-85FE-49D1-A467-B3EAEBCFD8FD}"/>
              </a:ext>
            </a:extLst>
          </p:cNvPr>
          <p:cNvSpPr/>
          <p:nvPr/>
        </p:nvSpPr>
        <p:spPr>
          <a:xfrm>
            <a:off x="7777363" y="5103674"/>
            <a:ext cx="1366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-apple-system"/>
              </a:rPr>
              <a:t>Всего охвачено 160 школьника и 20 родителей.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39999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proprikol.ru/wp-content/uploads/2019/07/kartinka-spasibo-za-vnimanie-dlya-prezentatsij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5447"/>
            <a:ext cx="9144000" cy="60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03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303" y="199757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Выполнение показателей программы развития:</a:t>
            </a:r>
          </a:p>
        </p:txBody>
      </p:sp>
    </p:spTree>
    <p:extLst>
      <p:ext uri="{BB962C8B-B14F-4D97-AF65-F5344CB8AC3E}">
        <p14:creationId xmlns:p14="http://schemas.microsoft.com/office/powerpoint/2010/main" val="1884491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0"/>
            <a:ext cx="7223760" cy="12017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1.2 Доля компетенций, заявленных для участия в Региональном этапе Чемпионата по профессиональному мастерству "Профессионалы" и Чемпионате высоких технологий , от общего количества компетенций чемпионата, совпадающих с направлениями подготовки в ПОО (%)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81470"/>
              </p:ext>
            </p:extLst>
          </p:nvPr>
        </p:nvGraphicFramePr>
        <p:xfrm>
          <a:off x="391885" y="1318622"/>
          <a:ext cx="7032175" cy="294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435">
                  <a:extLst>
                    <a:ext uri="{9D8B030D-6E8A-4147-A177-3AD203B41FA5}">
                      <a16:colId xmlns:a16="http://schemas.microsoft.com/office/drawing/2014/main" val="1964121913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1431827546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2748323519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2968857108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1736126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87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компетенций, заявленных для участия в региональном чемпионате профессионального мастерства «Профессионалы»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</a:t>
                      </a:r>
                    </a:p>
                    <a:p>
                      <a:pPr algn="ctr"/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89449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920240" y="2974698"/>
            <a:ext cx="7223760" cy="1201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1.3 Доля победителей и призеров Регионального этапа Чемпионата по профессиональному мастерству "Профессионалы" и Чемпионата высоких технологий от общего количества участников из числа студентов ПОО (%)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57655"/>
              </p:ext>
            </p:extLst>
          </p:nvPr>
        </p:nvGraphicFramePr>
        <p:xfrm>
          <a:off x="391885" y="4259307"/>
          <a:ext cx="86593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870">
                  <a:extLst>
                    <a:ext uri="{9D8B030D-6E8A-4147-A177-3AD203B41FA5}">
                      <a16:colId xmlns:a16="http://schemas.microsoft.com/office/drawing/2014/main" val="1964121913"/>
                    </a:ext>
                  </a:extLst>
                </a:gridCol>
                <a:gridCol w="1731870">
                  <a:extLst>
                    <a:ext uri="{9D8B030D-6E8A-4147-A177-3AD203B41FA5}">
                      <a16:colId xmlns:a16="http://schemas.microsoft.com/office/drawing/2014/main" val="1431827546"/>
                    </a:ext>
                  </a:extLst>
                </a:gridCol>
                <a:gridCol w="1731870">
                  <a:extLst>
                    <a:ext uri="{9D8B030D-6E8A-4147-A177-3AD203B41FA5}">
                      <a16:colId xmlns:a16="http://schemas.microsoft.com/office/drawing/2014/main" val="2748323519"/>
                    </a:ext>
                  </a:extLst>
                </a:gridCol>
                <a:gridCol w="1731870">
                  <a:extLst>
                    <a:ext uri="{9D8B030D-6E8A-4147-A177-3AD203B41FA5}">
                      <a16:colId xmlns:a16="http://schemas.microsoft.com/office/drawing/2014/main" val="2968857108"/>
                    </a:ext>
                  </a:extLst>
                </a:gridCol>
                <a:gridCol w="1731870">
                  <a:extLst>
                    <a:ext uri="{9D8B030D-6E8A-4147-A177-3AD203B41FA5}">
                      <a16:colId xmlns:a16="http://schemas.microsoft.com/office/drawing/2014/main" val="1736126573"/>
                    </a:ext>
                  </a:extLst>
                </a:gridCol>
              </a:tblGrid>
              <a:tr h="352696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87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победителей и призеров регионального чемпионата профессионального мастерства «Профессионалы» </a:t>
                      </a: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 и бронза –ОПИ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 – Повар (юниоры)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</a:t>
                      </a:r>
                    </a:p>
                    <a:p>
                      <a:pPr algn="ctr"/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89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6FCDFB-B29D-4FDD-99FA-90577B813D47}"/>
              </a:ext>
            </a:extLst>
          </p:cNvPr>
          <p:cNvSpPr txBox="1"/>
          <p:nvPr/>
        </p:nvSpPr>
        <p:spPr>
          <a:xfrm>
            <a:off x="6973486" y="1651259"/>
            <a:ext cx="1627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BA43C8-5581-426F-A2AB-6E4A87EBF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0"/>
          <a:stretch/>
        </p:blipFill>
        <p:spPr bwMode="auto">
          <a:xfrm>
            <a:off x="328005" y="330837"/>
            <a:ext cx="2554342" cy="30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CA03A1-BFBD-48D9-BB96-A4365ACB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12" y="330837"/>
            <a:ext cx="2441093" cy="32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D932CB0-DEEB-4662-A836-3DA884DA9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9"/>
          <a:stretch/>
        </p:blipFill>
        <p:spPr bwMode="auto">
          <a:xfrm>
            <a:off x="5217905" y="330837"/>
            <a:ext cx="2282825" cy="3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0D367-AB58-44D2-A106-C981615CB6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2"/>
          <a:stretch/>
        </p:blipFill>
        <p:spPr>
          <a:xfrm>
            <a:off x="189187" y="3556851"/>
            <a:ext cx="4473073" cy="3226014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EEA3F1D-42C2-4194-9BA4-6DE43DA94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t="33236" r="67246" b="46259"/>
          <a:stretch/>
        </p:blipFill>
        <p:spPr bwMode="auto">
          <a:xfrm>
            <a:off x="6757595" y="4197566"/>
            <a:ext cx="2331685" cy="26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3B334-5817-424A-B4AF-A35D2C4404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4"/>
          <a:stretch/>
        </p:blipFill>
        <p:spPr>
          <a:xfrm>
            <a:off x="4662260" y="3556851"/>
            <a:ext cx="2441093" cy="29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13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7B1400B-A816-4043-AFC5-5FDAC1A8A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8" t="16812" r="37679" b="40483"/>
          <a:stretch/>
        </p:blipFill>
        <p:spPr bwMode="auto">
          <a:xfrm>
            <a:off x="596349" y="874642"/>
            <a:ext cx="2491408" cy="53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AF6EB-B849-47F6-84C1-DFC0E951D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2" r="3731"/>
          <a:stretch/>
        </p:blipFill>
        <p:spPr>
          <a:xfrm>
            <a:off x="3392558" y="874642"/>
            <a:ext cx="2663687" cy="5398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657C33-4504-4CCE-A678-CBF876D060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3" r="10801"/>
          <a:stretch/>
        </p:blipFill>
        <p:spPr>
          <a:xfrm>
            <a:off x="6374294" y="874642"/>
            <a:ext cx="2491408" cy="54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73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1" y="251792"/>
            <a:ext cx="7553739" cy="12017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1.4 Доля обучающихся инвалидов и лиц с ограниченными возможностями здоровья, принявших участие в региональном чемпионате «Абилимпикс» от общего количества обучающихся инвалидов и лиц с</a:t>
            </a:r>
            <a:b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ограниченными возможностями здоровья в ПОО (%)</a:t>
            </a:r>
            <a:b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69140"/>
              </p:ext>
            </p:extLst>
          </p:nvPr>
        </p:nvGraphicFramePr>
        <p:xfrm>
          <a:off x="391885" y="1318622"/>
          <a:ext cx="7032175" cy="2392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435">
                  <a:extLst>
                    <a:ext uri="{9D8B030D-6E8A-4147-A177-3AD203B41FA5}">
                      <a16:colId xmlns:a16="http://schemas.microsoft.com/office/drawing/2014/main" val="1964121913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1431827546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2748323519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2968857108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1736126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87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инвалидов и лиц с ограниченными возможностями здоровья, принявших участие в региональном чемпионате «Абилимпикс» </a:t>
                      </a: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человека из 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</a:t>
                      </a:r>
                    </a:p>
                    <a:p>
                      <a:pPr algn="ctr"/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из 24 чел. – 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8944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D5B6A8-E009-4824-BE17-910BA9010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93" y="3457594"/>
            <a:ext cx="1616607" cy="2081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A5C430-0A9B-42B2-A8BE-D9A6EDD8D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1" y="3457593"/>
            <a:ext cx="1621695" cy="20817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687355-836B-40ED-9CE6-0C3C196930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7" r="11333"/>
          <a:stretch/>
        </p:blipFill>
        <p:spPr>
          <a:xfrm>
            <a:off x="1195744" y="3910932"/>
            <a:ext cx="1953892" cy="29470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43092-928B-47C1-9212-CA7378574B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r="5356"/>
          <a:stretch/>
        </p:blipFill>
        <p:spPr>
          <a:xfrm>
            <a:off x="6280082" y="4030202"/>
            <a:ext cx="2287956" cy="28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643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0"/>
            <a:ext cx="7223760" cy="12017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1.6 Средняя оценка (по пятибалльной шкале) выпускников, полученная при прохождении государственной итоговой аттестации с использованием механизма демонстрационного экзамена</a:t>
            </a:r>
            <a:b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36172"/>
              </p:ext>
            </p:extLst>
          </p:nvPr>
        </p:nvGraphicFramePr>
        <p:xfrm>
          <a:off x="894330" y="969676"/>
          <a:ext cx="80365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125">
                  <a:extLst>
                    <a:ext uri="{9D8B030D-6E8A-4147-A177-3AD203B41FA5}">
                      <a16:colId xmlns:a16="http://schemas.microsoft.com/office/drawing/2014/main" val="1431827546"/>
                    </a:ext>
                  </a:extLst>
                </a:gridCol>
                <a:gridCol w="2009125">
                  <a:extLst>
                    <a:ext uri="{9D8B030D-6E8A-4147-A177-3AD203B41FA5}">
                      <a16:colId xmlns:a16="http://schemas.microsoft.com/office/drawing/2014/main" val="2748323519"/>
                    </a:ext>
                  </a:extLst>
                </a:gridCol>
                <a:gridCol w="2009125">
                  <a:extLst>
                    <a:ext uri="{9D8B030D-6E8A-4147-A177-3AD203B41FA5}">
                      <a16:colId xmlns:a16="http://schemas.microsoft.com/office/drawing/2014/main" val="2968857108"/>
                    </a:ext>
                  </a:extLst>
                </a:gridCol>
                <a:gridCol w="2009125">
                  <a:extLst>
                    <a:ext uri="{9D8B030D-6E8A-4147-A177-3AD203B41FA5}">
                      <a16:colId xmlns:a16="http://schemas.microsoft.com/office/drawing/2014/main" val="173612657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87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</a:t>
                      </a:r>
                    </a:p>
                    <a:p>
                      <a:pPr algn="ctr"/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89449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1" y="2332970"/>
            <a:ext cx="8839200" cy="1201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1.7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обучающихся образовательных организаций, реализующих программы СПО, прошедших демонстрационный экзамен профильного уровня, от</a:t>
            </a:r>
          </a:p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общего количества обучающихся, прошедших  демонстрационный экзамен (%)</a:t>
            </a:r>
          </a:p>
          <a:p>
            <a:pPr algn="ctr"/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4375"/>
              </p:ext>
            </p:extLst>
          </p:nvPr>
        </p:nvGraphicFramePr>
        <p:xfrm>
          <a:off x="0" y="3224592"/>
          <a:ext cx="9144000" cy="181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730">
                  <a:extLst>
                    <a:ext uri="{9D8B030D-6E8A-4147-A177-3AD203B41FA5}">
                      <a16:colId xmlns:a16="http://schemas.microsoft.com/office/drawing/2014/main" val="1431827546"/>
                    </a:ext>
                  </a:extLst>
                </a:gridCol>
                <a:gridCol w="2840270">
                  <a:extLst>
                    <a:ext uri="{9D8B030D-6E8A-4147-A177-3AD203B41FA5}">
                      <a16:colId xmlns:a16="http://schemas.microsoft.com/office/drawing/2014/main" val="2748323519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2968857108"/>
                    </a:ext>
                  </a:extLst>
                </a:gridCol>
                <a:gridCol w="3087757">
                  <a:extLst>
                    <a:ext uri="{9D8B030D-6E8A-4147-A177-3AD203B41FA5}">
                      <a16:colId xmlns:a16="http://schemas.microsoft.com/office/drawing/2014/main" val="1736126573"/>
                    </a:ext>
                  </a:extLst>
                </a:gridCol>
              </a:tblGrid>
              <a:tr h="412217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874466"/>
                  </a:ext>
                </a:extLst>
              </a:tr>
              <a:tr h="13213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ДЭ из 2 Профильного уровня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</a:t>
                      </a:r>
                    </a:p>
                    <a:p>
                      <a:pPr algn="ctr"/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ДЭ из 2 Профильного уровня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89449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7F16D9AD-E532-4014-BE0A-D1CD65E0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74" y="5039369"/>
            <a:ext cx="3611880" cy="18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9DF7A-77F8-4E0F-97B4-2E40695D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t="10348" r="11975"/>
          <a:stretch/>
        </p:blipFill>
        <p:spPr>
          <a:xfrm>
            <a:off x="82332" y="4784035"/>
            <a:ext cx="1789042" cy="20851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68EE11-5D66-4302-85EE-39269C2F9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5"/>
          <a:stretch/>
        </p:blipFill>
        <p:spPr>
          <a:xfrm rot="5400000">
            <a:off x="7300604" y="4935379"/>
            <a:ext cx="2019174" cy="171648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DC84325-BB56-4026-ABEC-224D8EA14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 b="34686"/>
          <a:stretch/>
        </p:blipFill>
        <p:spPr bwMode="auto">
          <a:xfrm>
            <a:off x="5315687" y="5031621"/>
            <a:ext cx="2218057" cy="17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401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0"/>
            <a:ext cx="7223760" cy="9274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1.8 Доля обучающихся ПОО, прошедших обучение по программам дополнительного профессионального образования и профессионального обучения от общего количества обучающихся (%)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93981"/>
              </p:ext>
            </p:extLst>
          </p:nvPr>
        </p:nvGraphicFramePr>
        <p:xfrm>
          <a:off x="705390" y="953566"/>
          <a:ext cx="8120560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140">
                  <a:extLst>
                    <a:ext uri="{9D8B030D-6E8A-4147-A177-3AD203B41FA5}">
                      <a16:colId xmlns:a16="http://schemas.microsoft.com/office/drawing/2014/main" val="1431827546"/>
                    </a:ext>
                  </a:extLst>
                </a:gridCol>
                <a:gridCol w="2030140">
                  <a:extLst>
                    <a:ext uri="{9D8B030D-6E8A-4147-A177-3AD203B41FA5}">
                      <a16:colId xmlns:a16="http://schemas.microsoft.com/office/drawing/2014/main" val="2748323519"/>
                    </a:ext>
                  </a:extLst>
                </a:gridCol>
                <a:gridCol w="2030140">
                  <a:extLst>
                    <a:ext uri="{9D8B030D-6E8A-4147-A177-3AD203B41FA5}">
                      <a16:colId xmlns:a16="http://schemas.microsoft.com/office/drawing/2014/main" val="2968857108"/>
                    </a:ext>
                  </a:extLst>
                </a:gridCol>
                <a:gridCol w="2030140">
                  <a:extLst>
                    <a:ext uri="{9D8B030D-6E8A-4147-A177-3AD203B41FA5}">
                      <a16:colId xmlns:a16="http://schemas.microsoft.com/office/drawing/2014/main" val="173612657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87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из 319 чел. – 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 - 70 человек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89449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920240" y="2264909"/>
            <a:ext cx="7223760" cy="7301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1.14 Доля занятости выпускников, осуществляющих трудовую, предпринимательскую деятельность, деятельность в форме самозанятости, к общей численности выпускников (%).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51722" y="4182161"/>
            <a:ext cx="7792278" cy="14592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1.15 Доля трудоустроенных выпускников из числа лиц с ограниченными возможностями здоровья и инвалидов, от общей численности выпускников из числа лиц с ограниченными возможностями здоровья и инвалидов, за вычетом продолживших обучение выпускников (%)</a:t>
            </a:r>
            <a:endParaRPr lang="en-US" sz="1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91686"/>
              </p:ext>
            </p:extLst>
          </p:nvPr>
        </p:nvGraphicFramePr>
        <p:xfrm>
          <a:off x="705390" y="3052309"/>
          <a:ext cx="84386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653">
                  <a:extLst>
                    <a:ext uri="{9D8B030D-6E8A-4147-A177-3AD203B41FA5}">
                      <a16:colId xmlns:a16="http://schemas.microsoft.com/office/drawing/2014/main" val="1431827546"/>
                    </a:ext>
                  </a:extLst>
                </a:gridCol>
                <a:gridCol w="2109653">
                  <a:extLst>
                    <a:ext uri="{9D8B030D-6E8A-4147-A177-3AD203B41FA5}">
                      <a16:colId xmlns:a16="http://schemas.microsoft.com/office/drawing/2014/main" val="2748323519"/>
                    </a:ext>
                  </a:extLst>
                </a:gridCol>
                <a:gridCol w="2109653">
                  <a:extLst>
                    <a:ext uri="{9D8B030D-6E8A-4147-A177-3AD203B41FA5}">
                      <a16:colId xmlns:a16="http://schemas.microsoft.com/office/drawing/2014/main" val="2968857108"/>
                    </a:ext>
                  </a:extLst>
                </a:gridCol>
                <a:gridCol w="2109653">
                  <a:extLst>
                    <a:ext uri="{9D8B030D-6E8A-4147-A177-3AD203B41FA5}">
                      <a16:colId xmlns:a16="http://schemas.microsoft.com/office/drawing/2014/main" val="1736126573"/>
                    </a:ext>
                  </a:extLst>
                </a:gridCol>
              </a:tblGrid>
              <a:tr h="35392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874466"/>
                  </a:ext>
                </a:extLst>
              </a:tr>
              <a:tr h="8703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</a:t>
                      </a:r>
                    </a:p>
                    <a:p>
                      <a:pPr algn="ctr"/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8944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DF9A0F3-242D-41EC-83EF-2C49C5517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29935"/>
              </p:ext>
            </p:extLst>
          </p:nvPr>
        </p:nvGraphicFramePr>
        <p:xfrm>
          <a:off x="705390" y="5577840"/>
          <a:ext cx="84386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653">
                  <a:extLst>
                    <a:ext uri="{9D8B030D-6E8A-4147-A177-3AD203B41FA5}">
                      <a16:colId xmlns:a16="http://schemas.microsoft.com/office/drawing/2014/main" val="1431827546"/>
                    </a:ext>
                  </a:extLst>
                </a:gridCol>
                <a:gridCol w="2109653">
                  <a:extLst>
                    <a:ext uri="{9D8B030D-6E8A-4147-A177-3AD203B41FA5}">
                      <a16:colId xmlns:a16="http://schemas.microsoft.com/office/drawing/2014/main" val="2748323519"/>
                    </a:ext>
                  </a:extLst>
                </a:gridCol>
                <a:gridCol w="2109653">
                  <a:extLst>
                    <a:ext uri="{9D8B030D-6E8A-4147-A177-3AD203B41FA5}">
                      <a16:colId xmlns:a16="http://schemas.microsoft.com/office/drawing/2014/main" val="2968857108"/>
                    </a:ext>
                  </a:extLst>
                </a:gridCol>
                <a:gridCol w="2109653">
                  <a:extLst>
                    <a:ext uri="{9D8B030D-6E8A-4147-A177-3AD203B41FA5}">
                      <a16:colId xmlns:a16="http://schemas.microsoft.com/office/drawing/2014/main" val="1736126573"/>
                    </a:ext>
                  </a:extLst>
                </a:gridCol>
              </a:tblGrid>
              <a:tr h="272447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874466"/>
                  </a:ext>
                </a:extLst>
              </a:tr>
              <a:tr h="6811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</a:t>
                      </a:r>
                    </a:p>
                    <a:p>
                      <a:pPr algn="ctr"/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8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9661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0"/>
            <a:ext cx="7269480" cy="9875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E3A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Трудоустройство:</a:t>
            </a:r>
            <a:endParaRPr lang="en-US" b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www.01webdirectory.com/blog/wp-content/uploads/2015/02/j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877"/>
            <a:ext cx="1384663" cy="10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515026-3E01-4788-A01A-5C8B86F67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18"/>
          <a:stretch/>
        </p:blipFill>
        <p:spPr>
          <a:xfrm>
            <a:off x="0" y="1696279"/>
            <a:ext cx="9144000" cy="415159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522051" y="3352799"/>
            <a:ext cx="480106" cy="2385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263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2517</TotalTime>
  <Words>482</Words>
  <Application>Microsoft Office PowerPoint</Application>
  <PresentationFormat>Экран (4:3)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Times New Roman</vt:lpstr>
      <vt:lpstr>Office Theme</vt:lpstr>
      <vt:lpstr>Итоги учебно-производственной работы</vt:lpstr>
      <vt:lpstr>Выполнение показателей программы развития:</vt:lpstr>
      <vt:lpstr>1.2 Доля компетенций, заявленных для участия в Региональном этапе Чемпионата по профессиональному мастерству "Профессионалы" и Чемпионате высоких технологий , от общего количества компетенций чемпионата, совпадающих с направлениями подготовки в ПОО (%)</vt:lpstr>
      <vt:lpstr>Презентация PowerPoint</vt:lpstr>
      <vt:lpstr>Презентация PowerPoint</vt:lpstr>
      <vt:lpstr>1.4 Доля обучающихся инвалидов и лиц с ограниченными возможностями здоровья, принявших участие в региональном чемпионате «Абилимпикс» от общего количества обучающихся инвалидов и лиц с ограниченными возможностями здоровья в ПОО (%) </vt:lpstr>
      <vt:lpstr>1.6 Средняя оценка (по пятибалльной шкале) выпускников, полученная при прохождении государственной итоговой аттестации с использованием механизма демонстрационного экзамена </vt:lpstr>
      <vt:lpstr>1.8 Доля обучающихся ПОО, прошедших обучение по программам дополнительного профессионального образования и профессионального обучения от общего количества обучающихся (%)</vt:lpstr>
      <vt:lpstr> Трудоустройство: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81</cp:revision>
  <dcterms:created xsi:type="dcterms:W3CDTF">2019-10-28T08:40:00Z</dcterms:created>
  <dcterms:modified xsi:type="dcterms:W3CDTF">2025-01-10T08:16:30Z</dcterms:modified>
</cp:coreProperties>
</file>