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AE3C"/>
    <a:srgbClr val="2788C5"/>
    <a:srgbClr val="273490"/>
    <a:srgbClr val="112E4C"/>
    <a:srgbClr val="605AD6"/>
    <a:srgbClr val="547BFE"/>
    <a:srgbClr val="587384"/>
    <a:srgbClr val="F07877"/>
    <a:srgbClr val="006F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1-10T11:01:36.023" idx="1">
    <p:pos x="5760" y="0"/>
    <p:text/>
    <p:extLst>
      <p:ext uri="{C676402C-5697-4E1C-873F-D02D1690AC5C}">
        <p15:threadingInfo xmlns:p15="http://schemas.microsoft.com/office/powerpoint/2012/main" timeZoneBias="-30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5-01-10T06:02:44.506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FF0000"/>
      <inkml:brushProperty name="fitToCurve" value="1"/>
    </inkml:brush>
  </inkml:definitions>
  <inkml:traceGroup>
    <inkml:annotationXML>
      <emma:emma xmlns:emma="http://www.w3.org/2003/04/emma" version="1.0">
        <emma:interpretation id="{E6F68359-C527-437A-BFC0-FC587871FC17}" emma:medium="tactile" emma:mode="ink">
          <msink:context xmlns:msink="http://schemas.microsoft.com/ink/2010/main" type="writingRegion" rotatedBoundingBox="22236,6026 23206,6026 23206,8936 22236,8936"/>
        </emma:interpretation>
      </emma:emma>
    </inkml:annotationXML>
    <inkml:traceGroup>
      <inkml:annotationXML>
        <emma:emma xmlns:emma="http://www.w3.org/2003/04/emma" version="1.0">
          <emma:interpretation id="{C1196DDF-7A67-4297-B15C-5A0FE2637E87}" emma:medium="tactile" emma:mode="ink">
            <msink:context xmlns:msink="http://schemas.microsoft.com/ink/2010/main" type="paragraph" rotatedBoundingBox="22236,6026 23206,6026 23206,8936 22236,893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2B6E139-C045-42DD-9FC7-58826A0DC4F8}" emma:medium="tactile" emma:mode="ink">
              <msink:context xmlns:msink="http://schemas.microsoft.com/ink/2010/main" type="line" rotatedBoundingBox="22236,6026 23206,6026 23206,8936 22236,8936"/>
            </emma:interpretation>
          </emma:emma>
        </inkml:annotationXML>
        <inkml:traceGroup>
          <inkml:annotationXML>
            <emma:emma xmlns:emma="http://www.w3.org/2003/04/emma" version="1.0">
              <emma:interpretation id="{5B7A54CB-C00F-4520-A22C-BB7A4051C38E}" emma:medium="tactile" emma:mode="ink">
                <msink:context xmlns:msink="http://schemas.microsoft.com/ink/2010/main" type="inkWord" rotatedBoundingBox="22352,8913 23137,8913 23137,8936 22352,8936"/>
              </emma:interpretation>
              <emma:one-of disjunction-type="recognition" id="oneOf0">
                <emma:interpretation id="interp0" emma:lang="" emma:confidence="0">
                  <emma:literal>-</emma:literal>
                </emma:interpretation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г</emma:literal>
                </emma:interpretation>
                <emma:interpretation id="interp3" emma:lang="" emma:confidence="0">
                  <emma:literal>с</emma:literal>
                </emma:interpretation>
                <emma:interpretation id="interp4" emma:lang="" emma:confidence="0">
                  <emma:literal>=</emma:literal>
                </emma:interpretation>
              </emma:one-of>
            </emma:emma>
          </inkml:annotationXML>
          <inkml:trace contextRef="#ctx0" brushRef="#br0">-23 2263 0,'46'0'110,"-23"0"-95,23 0 1,-23 0 0,46-23-1,-46 23 1,24 0-1,-1 0 1,0 0 0,-23 0 15,46 0-15,-46 0-1,24 0 16,-24 0 32,46 0-63,-46 0 16,23 0-1,-23 0 48,47 0-48</inkml:trace>
        </inkml:traceGroup>
        <inkml:traceGroup>
          <inkml:annotationXML>
            <emma:emma xmlns:emma="http://www.w3.org/2003/04/emma" version="1.0">
              <emma:interpretation id="{F5182756-FB32-4A35-8E74-AA6AFB5B323D}" emma:medium="tactile" emma:mode="ink">
                <msink:context xmlns:msink="http://schemas.microsoft.com/ink/2010/main" type="inkWord" rotatedBoundingBox="22236,6026 23206,6026 23206,6688 22236,6688"/>
              </emma:interpretation>
              <emma:one-of disjunction-type="recognition" id="oneOf1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1" timeOffset="-22792.5673">0 0 0,'23'0'219,"23"0"-203,-23 0-16,46 0 31,-46 0 47,24 0-78,-1 0 16,0 0-1,-23 0 48,46 0-48,-46 0 1,70 0 0,-47 0-1,-23 0-15,46 0 32,-46 0 46,24 0-63,-24 0 17,46 0 30</inkml:trace>
          <inkml:trace contextRef="#ctx0" brushRef="#br0" timeOffset="-1959.9098">-139-647 0,'46'0'282,"-23"0"-282,47 0 31,-47 0 31,69 23-46,-46-23 93,0 0-93,1 0 15,-24 0-15,46 0 0,-46 0-1,0 0 1,0 0-16,0 0 15,47 0 1,-47 0-16,0-23 16,0 23-16,0 0 15,46 0 1,-46 0 78,24 0 15,-24 0-93,46 0-1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5-01-10T06:02:47.162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06796553-BEB5-4A9D-86A3-EB075E2D0403}" emma:medium="tactile" emma:mode="ink">
          <msink:context xmlns:msink="http://schemas.microsoft.com/ink/2010/main" type="writingRegion" rotatedBoundingBox="22375,15193 23206,15193 23206,17549 22375,17549"/>
        </emma:interpretation>
      </emma:emma>
    </inkml:annotationXML>
    <inkml:traceGroup>
      <inkml:annotationXML>
        <emma:emma xmlns:emma="http://www.w3.org/2003/04/emma" version="1.0">
          <emma:interpretation id="{83820489-B318-4342-95DF-2736A07664D0}" emma:medium="tactile" emma:mode="ink">
            <msink:context xmlns:msink="http://schemas.microsoft.com/ink/2010/main" type="paragraph" rotatedBoundingBox="22375,15193 23206,15193 23206,17549 22375,175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E3E5DD9-B45E-4D18-827A-AA0E90236888}" emma:medium="tactile" emma:mode="ink">
              <msink:context xmlns:msink="http://schemas.microsoft.com/ink/2010/main" type="line" rotatedBoundingBox="22375,15193 23206,15193 23206,17549 22375,17549"/>
            </emma:interpretation>
          </emma:emma>
        </inkml:annotationXML>
        <inkml:traceGroup>
          <inkml:annotationXML>
            <emma:emma xmlns:emma="http://www.w3.org/2003/04/emma" version="1.0">
              <emma:interpretation id="{9D45F519-3A77-4CD5-8DE1-03BA8A401A56}" emma:medium="tactile" emma:mode="ink">
                <msink:context xmlns:msink="http://schemas.microsoft.com/ink/2010/main" type="inkWord" rotatedBoundingBox="22398,15193 23206,15193 23206,15217 22398,15217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0,'0'24'110,"69"-24"-95,-23 0-15,-23 0 16,0 0-16,24 0 16,22 0-16,-23 0 15,0 0 1,-23 0 15,47 0 16,-47 0-31,69 0-1,-46 0 1,-23 0 0,47 0 15,-47 0-31,23 0 31,-23 0 78</inkml:trace>
        </inkml:traceGroup>
        <inkml:traceGroup>
          <inkml:annotationXML>
            <emma:emma xmlns:emma="http://www.w3.org/2003/04/emma" version="1.0">
              <emma:interpretation id="{ABF2B928-9CDE-4C6A-A43C-CEA96D586683}" emma:medium="tactile" emma:mode="ink">
                <msink:context xmlns:msink="http://schemas.microsoft.com/ink/2010/main" type="inkWord" rotatedBoundingBox="22375,17503 23206,17503 23206,17549 22375,17549"/>
              </emma:interpretation>
              <emma:one-of disjunction-type="recognition" id="oneOf1">
                <emma:interpretation id="interp1" emma:lang="" emma:confidence="0">
                  <emma:literal>-</emma:literal>
                </emma:interpretation>
                <emma:interpretation id="interp2" emma:lang="" emma:confidence="0">
                  <emma:literal>.</emma:literal>
                </emma:interpretation>
                <emma:interpretation id="interp3" emma:lang="" emma:confidence="0">
                  <emma:literal>г</emma:literal>
                </emma:interpretation>
                <emma:interpretation id="interp4" emma:lang="" emma:confidence="0">
                  <emma:literal>и</emma:literal>
                </emma:interpretation>
                <emma:interpretation id="interp5" emma:lang="" emma:confidence="0">
                  <emma:literal>=</emma:literal>
                </emma:interpretation>
              </emma:one-of>
            </emma:emma>
          </inkml:annotationXML>
          <inkml:trace contextRef="#ctx0" brushRef="#br0" timeOffset="1792.0886">-23 2356 0,'46'0'78,"-23"0"-46,23 0-17,0 0-15,0 0 16,-22 0-16,45 0 16,-46 0-16,23 0 15,46 0-15,-68 0 16,45 0-16,0-46 15,-46 46 1,0 0 0,23 0-1,-22 0-15,22 0 32,-23 0-32,0 0 62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9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0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3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6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3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0120-34BC-4D2D-A004-D755CDB5BD4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customXml" Target="../ink/ink2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884" y="2272937"/>
            <a:ext cx="8556171" cy="2291091"/>
          </a:xfrm>
        </p:spPr>
        <p:txBody>
          <a:bodyPr>
            <a:noAutofit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4000" b="1" i="1" dirty="0" smtClean="0"/>
              <a:t>Анализ </a:t>
            </a:r>
            <a:r>
              <a:rPr lang="ru-RU" sz="4000" b="1" i="1" dirty="0"/>
              <a:t>методической работы за </a:t>
            </a:r>
            <a:r>
              <a:rPr lang="ru-RU" sz="4000" b="1" i="1" dirty="0" smtClean="0"/>
              <a:t>2024 </a:t>
            </a:r>
            <a:r>
              <a:rPr lang="ru-RU" sz="4000" b="1" i="1" dirty="0"/>
              <a:t>учебный год, выполнение Программы развития и планирование работы на </a:t>
            </a:r>
            <a:r>
              <a:rPr lang="ru-RU" sz="4000" b="1" i="1" dirty="0" smtClean="0"/>
              <a:t>2025 </a:t>
            </a:r>
            <a:r>
              <a:rPr lang="ru-RU" sz="4000" b="1" i="1" dirty="0"/>
              <a:t>учебный год</a:t>
            </a:r>
            <a:endParaRPr lang="en-US" sz="4000" b="1" i="1" dirty="0">
              <a:solidFill>
                <a:srgbClr val="2788C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7225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606828"/>
            <a:ext cx="8705088" cy="1579419"/>
          </a:xfrm>
        </p:spPr>
        <p:txBody>
          <a:bodyPr>
            <a:noAutofit/>
          </a:bodyPr>
          <a:lstStyle/>
          <a:p>
            <a:pPr algn="ctr"/>
            <a:r>
              <a:rPr lang="ru-RU" altLang="ru-RU" sz="2400" b="1" dirty="0">
                <a:solidFill>
                  <a:srgbClr val="4A452A"/>
                </a:solidFill>
              </a:rPr>
              <a:t>1 направление: </a:t>
            </a:r>
            <a:r>
              <a:rPr lang="ru-RU" altLang="ru-RU" sz="2400" b="1" dirty="0" smtClean="0">
                <a:solidFill>
                  <a:srgbClr val="4A452A"/>
                </a:solidFill>
              </a:rPr>
              <a:t/>
            </a:r>
            <a:br>
              <a:rPr lang="ru-RU" altLang="ru-RU" sz="2400" b="1" dirty="0" smtClean="0">
                <a:solidFill>
                  <a:srgbClr val="4A452A"/>
                </a:solidFill>
              </a:rPr>
            </a:br>
            <a:r>
              <a:rPr lang="ru-RU" altLang="ru-RU" sz="28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  <a:t>Повышение </a:t>
            </a:r>
            <a:r>
              <a:rPr lang="ru-RU" altLang="ru-RU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квалификации п</a:t>
            </a:r>
            <a:r>
              <a:rPr lang="ru-RU" altLang="ru-RU" sz="28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  <a:t>едагогических </a:t>
            </a:r>
            <a:r>
              <a:rPr lang="ru-RU" altLang="ru-RU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работников</a:t>
            </a:r>
            <a:endParaRPr lang="en-US" sz="2800" b="1" i="1" dirty="0">
              <a:solidFill>
                <a:srgbClr val="E3AE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10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99402"/>
              </p:ext>
            </p:extLst>
          </p:nvPr>
        </p:nvGraphicFramePr>
        <p:xfrm>
          <a:off x="1801813" y="2257425"/>
          <a:ext cx="6975475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Диаграмма" r:id="rId3" imgW="8286726" imgH="4533957" progId="Excel.Chart.8">
                  <p:embed/>
                </p:oleObj>
              </mc:Choice>
              <mc:Fallback>
                <p:oleObj name="Диаграмма" r:id="rId3" imgW="8286726" imgH="4533957" progId="Excel.Chart.8">
                  <p:embed/>
                  <p:pic>
                    <p:nvPicPr>
                      <p:cNvPr id="5123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813" y="2257425"/>
                        <a:ext cx="6975475" cy="381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Повышение квалификации педагогов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Все </a:t>
            </a:r>
            <a:r>
              <a:rPr lang="ru-RU" dirty="0"/>
              <a:t>педагогические работники соответствуют занимаемой должности, повышение квалификации реализуется по </a:t>
            </a:r>
            <a:r>
              <a:rPr lang="ru-RU" dirty="0" smtClean="0"/>
              <a:t>плану: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dirty="0" smtClean="0"/>
              <a:t>Подготовка к конкурсам – 1 </a:t>
            </a:r>
            <a:r>
              <a:rPr lang="ru-RU" dirty="0" smtClean="0"/>
              <a:t>чел.;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dirty="0" smtClean="0"/>
              <a:t>Выездные курсы ЧИРПО;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dirty="0"/>
              <a:t>Повышение квалификации в РУМЦ г. Миасс по направлению </a:t>
            </a:r>
            <a:r>
              <a:rPr lang="ru-RU" dirty="0" smtClean="0"/>
              <a:t>ОВЗ.</a:t>
            </a: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40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/>
              <a:t>2 направление: 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31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  <a:t>Изучение</a:t>
            </a:r>
            <a:r>
              <a:rPr lang="ru-RU" sz="31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, обобщение и распространение педагогического опыта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713" y="3259072"/>
            <a:ext cx="7323511" cy="1422595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783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2.</a:t>
            </a:r>
            <a:r>
              <a:rPr lang="en-US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2</a:t>
            </a:r>
            <a:r>
              <a:rPr lang="ru-RU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 Участие в профессиональных конкурсах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/>
            </a:pPr>
            <a:r>
              <a:rPr lang="ru-RU" b="1" dirty="0"/>
              <a:t>В </a:t>
            </a:r>
            <a:r>
              <a:rPr lang="ru-RU" b="1" dirty="0" smtClean="0"/>
              <a:t>2024 </a:t>
            </a:r>
            <a:r>
              <a:rPr lang="ru-RU" b="1" dirty="0"/>
              <a:t>году запланировано </a:t>
            </a:r>
            <a:r>
              <a:rPr lang="ru-RU" b="1" dirty="0" smtClean="0"/>
              <a:t>принять участие в 3 конкурсах (4 человека):</a:t>
            </a:r>
            <a:endParaRPr lang="ru-RU" b="1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FF0000"/>
                </a:solidFill>
              </a:rPr>
              <a:t>Областной </a:t>
            </a:r>
            <a:r>
              <a:rPr lang="ru-RU" dirty="0">
                <a:solidFill>
                  <a:srgbClr val="FF0000"/>
                </a:solidFill>
              </a:rPr>
              <a:t>конкурс «Профессиональный дебют»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err="1" smtClean="0">
                <a:solidFill>
                  <a:srgbClr val="FF0000"/>
                </a:solidFill>
              </a:rPr>
              <a:t>Преснякова</a:t>
            </a:r>
            <a:r>
              <a:rPr lang="ru-RU" dirty="0" smtClean="0">
                <a:solidFill>
                  <a:srgbClr val="FF0000"/>
                </a:solidFill>
              </a:rPr>
              <a:t> А.А.)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/>
              <a:t>Областной конкурс «Мастер года</a:t>
            </a:r>
            <a:r>
              <a:rPr lang="ru-RU" dirty="0" smtClean="0"/>
              <a:t>»(</a:t>
            </a:r>
            <a:r>
              <a:rPr lang="ru-RU" dirty="0" err="1" smtClean="0"/>
              <a:t>Янаева</a:t>
            </a:r>
            <a:r>
              <a:rPr lang="ru-RU" dirty="0" smtClean="0"/>
              <a:t> И.А.);</a:t>
            </a:r>
            <a:endParaRPr lang="ru-RU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>
                <a:solidFill>
                  <a:srgbClr val="FF0000"/>
                </a:solidFill>
              </a:rPr>
              <a:t>Областной конкурс профессионального мастерства мастеров п/о (Вагин Е.В., </a:t>
            </a:r>
            <a:r>
              <a:rPr lang="ru-RU" dirty="0" smtClean="0">
                <a:solidFill>
                  <a:srgbClr val="FF0000"/>
                </a:solidFill>
              </a:rPr>
              <a:t>Щербатых Н.В.)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087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  <a:t/>
            </a:r>
            <a:br>
              <a:rPr lang="ru-RU" sz="28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</a:br>
            <a:r>
              <a:rPr lang="ru-RU" sz="28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  <a:t>Рейтинг методической работы </a:t>
            </a:r>
            <a:r>
              <a:rPr lang="ru-RU" sz="2800" b="1" i="1" dirty="0">
                <a:solidFill>
                  <a:srgbClr val="4A452A"/>
                </a:solidFill>
                <a:latin typeface="Arial Black" panose="020B0A04020102020204" pitchFamily="34" charset="0"/>
              </a:rPr>
              <a:t>з</a:t>
            </a:r>
            <a:r>
              <a:rPr lang="ru-RU" sz="2800" b="1" i="1" dirty="0" smtClean="0">
                <a:solidFill>
                  <a:srgbClr val="4A452A"/>
                </a:solidFill>
                <a:latin typeface="Arial Black" panose="020B0A04020102020204" pitchFamily="34" charset="0"/>
              </a:rPr>
              <a:t>а 2023-2024 </a:t>
            </a:r>
            <a:r>
              <a:rPr lang="ru-RU" sz="2800" b="1" i="1" dirty="0" err="1" smtClean="0">
                <a:solidFill>
                  <a:srgbClr val="4A452A"/>
                </a:solidFill>
                <a:latin typeface="Arial Black" panose="020B0A04020102020204" pitchFamily="34" charset="0"/>
              </a:rPr>
              <a:t>уч.год</a:t>
            </a:r>
            <a:endParaRPr lang="ru-RU" sz="2800" b="1" i="1" dirty="0">
              <a:solidFill>
                <a:srgbClr val="4A452A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629" y="0"/>
            <a:ext cx="8994371" cy="672499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Рукописный ввод 5"/>
              <p14:cNvContentPartPr/>
              <p14:nvPr/>
            </p14:nvContentPartPr>
            <p14:xfrm>
              <a:off x="8005124" y="2165531"/>
              <a:ext cx="349560" cy="1051920"/>
            </p14:xfrm>
          </p:contentPart>
        </mc:Choice>
        <mc:Fallback>
          <p:pic>
            <p:nvPicPr>
              <p:cNvPr id="6" name="Рукописный ввод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993244" y="2153651"/>
                <a:ext cx="373320" cy="107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2" name="Рукописный ввод 11"/>
              <p14:cNvContentPartPr/>
              <p14:nvPr/>
            </p14:nvContentPartPr>
            <p14:xfrm>
              <a:off x="8055164" y="5469611"/>
              <a:ext cx="299520" cy="849600"/>
            </p14:xfrm>
          </p:contentPart>
        </mc:Choice>
        <mc:Fallback>
          <p:pic>
            <p:nvPicPr>
              <p:cNvPr id="12" name="Рукописный ввод 1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043284" y="5457731"/>
                <a:ext cx="323280" cy="87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8771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</TotalTime>
  <Words>95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Wingdings</vt:lpstr>
      <vt:lpstr>Office Theme</vt:lpstr>
      <vt:lpstr>Диаграмма</vt:lpstr>
      <vt:lpstr>     Анализ методической работы за 2024 учебный год, выполнение Программы развития и планирование работы на 2025 учебный год</vt:lpstr>
      <vt:lpstr>1 направление:  Повышение квалификации педагогических работников</vt:lpstr>
      <vt:lpstr>Повышение квалификации педагогов</vt:lpstr>
      <vt:lpstr>2 направление:  Изучение, обобщение и распространение педагогического опыта</vt:lpstr>
      <vt:lpstr>2.2 Участие в профессиональных конкурсах</vt:lpstr>
      <vt:lpstr> Рейтинг методической работы за 2023-2024 уч.год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72</cp:revision>
  <cp:lastPrinted>2022-08-30T04:00:35Z</cp:lastPrinted>
  <dcterms:created xsi:type="dcterms:W3CDTF">2019-10-28T08:40:00Z</dcterms:created>
  <dcterms:modified xsi:type="dcterms:W3CDTF">2025-01-10T06:03:22Z</dcterms:modified>
</cp:coreProperties>
</file>