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6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3C"/>
    <a:srgbClr val="2788C5"/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79975148034035E-2"/>
          <c:y val="3.5914010816902757E-2"/>
          <c:w val="0.95212002485196601"/>
          <c:h val="0.67090122624351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Антропова Е.А.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0-4954-8B53-1024105E1E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C650-4954-8B53-1024105E1E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2-C650-4954-8B53-1024105E1E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Вагин Е.В.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0-4954-8B53-1024105E1E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Васянина А.Д.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0-4954-8B53-1024105E1EA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Залынская Л.А.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50-4954-8B53-1024105E1EA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Зязева Е.А.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C650-4954-8B53-1024105E1EA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Корякова И.В.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50-4954-8B53-1024105E1EA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Немкин В.А.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50-4954-8B53-1024105E1EA2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Плеханова Н.А.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50-4954-8B53-1024105E1EA2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Самолетова Т.А.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50-4954-8B53-1024105E1EA2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Старостина Н.Е.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50-4954-8B53-1024105E1EA2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Утенкова Т.Г.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Лист1!$N$2:$N$5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C650-4954-8B53-1024105E1EA2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Хананова А.В.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650-4954-8B53-1024105E1EA2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Хорешко Е.Ю.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650-4954-8B53-1024105E1EA2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Янаева И.А.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Лист1!$Q$2:$Q$5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650-4954-8B53-1024105E1EA2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Маркова Ю.А.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Лист1!$R$2:$R$5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50-4954-8B53-1024105E1EA2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Белоусова Е.Н.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Лист1!$S$2:$S$5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C650-4954-8B53-1024105E1EA2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Долинина С.В.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Лист1!$T$2:$T$5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2-C650-4954-8B53-1024105E1EA2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Садыков А.Б.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Лист1!$U$2:$U$5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3-C650-4954-8B53-1024105E1EA2}"/>
            </c:ext>
          </c:extLst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Щербатых Н.В.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Лист1!$V$2:$V$5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50-4954-8B53-1024105E1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643168"/>
        <c:axId val="393640216"/>
      </c:barChart>
      <c:catAx>
        <c:axId val="3936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640216"/>
        <c:crosses val="autoZero"/>
        <c:auto val="1"/>
        <c:lblAlgn val="ctr"/>
        <c:lblOffset val="100"/>
        <c:noMultiLvlLbl val="0"/>
      </c:catAx>
      <c:valAx>
        <c:axId val="39364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64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5-01-10T07:23:12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1F5F77-31E9-4AA9-91D3-70DDAEB517A7}" emma:medium="tactile" emma:mode="ink">
          <msink:context xmlns:msink="http://schemas.microsoft.com/ink/2010/main" type="writingRegion" rotatedBoundingBox="22351,6003 23460,6003 23460,8497 22351,8497"/>
        </emma:interpretation>
      </emma:emma>
    </inkml:annotationXML>
    <inkml:traceGroup>
      <inkml:annotationXML>
        <emma:emma xmlns:emma="http://www.w3.org/2003/04/emma" version="1.0">
          <emma:interpretation id="{F9DC4C3F-3446-4CDC-887B-6D4094A5B2B7}" emma:medium="tactile" emma:mode="ink">
            <msink:context xmlns:msink="http://schemas.microsoft.com/ink/2010/main" type="paragraph" rotatedBoundingBox="22351,6003 23460,6003 23460,8497 22351,8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938525-500E-4027-AF43-2EA1DDA46FB5}" emma:medium="tactile" emma:mode="ink">
              <msink:context xmlns:msink="http://schemas.microsoft.com/ink/2010/main" type="line" rotatedBoundingBox="22351,6003 23460,6003 23460,8497 22351,8497"/>
            </emma:interpretation>
          </emma:emma>
        </inkml:annotationXML>
        <inkml:traceGroup>
          <inkml:annotationXML>
            <emma:emma xmlns:emma="http://www.w3.org/2003/04/emma" version="1.0">
              <emma:interpretation id="{62887269-250B-4396-9896-34E84EFBF06A}" emma:medium="tactile" emma:mode="ink">
                <msink:context xmlns:msink="http://schemas.microsoft.com/ink/2010/main" type="inkWord" rotatedBoundingBox="22467,8474 23367,8474 23367,8497 22467,849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116 2009 0,'23'0'78,"23"0"-62,-23 0 0,46 0-16,-46 0 15,24 0 1,-24 0-16,0 0 15,0 0-15,23 0 16,0 0-16,-23 0 16,47 0-16,-47 0 15,0-23 1,0 23-16,0 0 31,46 0 0,-46 0-15,23 0-16,-22 0 31,45 0 47,-46 0-62,23 0 0,-23 0-16</inkml:trace>
        </inkml:traceGroup>
        <inkml:traceGroup>
          <inkml:annotationXML>
            <emma:emma xmlns:emma="http://www.w3.org/2003/04/emma" version="1.0">
              <emma:interpretation id="{381F4EFE-7078-439E-BA7B-8B9262DD0068}" emma:medium="tactile" emma:mode="ink">
                <msink:context xmlns:msink="http://schemas.microsoft.com/ink/2010/main" type="inkWord" rotatedBoundingBox="22351,6003 23460,6003 23460,6503 22351,650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60.084">93-462 0,'0'-23'140,"46"23"-140,-23 0 16,23 0 0,-23 0-1,46 0 1,-46 0-1,24 0 1,-24 0 0,46 0-1,-46 0 1,23 0 15,-23 0 0,47 0-15,-47 0 0,23 0-16,0 0 31,0 0-15,-23 0-1,47 0 1,-47 0-1,23 0 1,-23 0 0,46 0 15,-46 0-15,24 0 93</inkml:trace>
          <inkml:trace contextRef="#ctx0" brushRef="#br1" timeOffset="-8063.6729">0 0 0,'23'0'204,"23"0"-189,1 0 1,-24 0-1,23 0 17,0 0-1,0 0 0,-23 0-15,47 0 15,-47 0 0,23 0-15,-23 0 0,46 0-1,-46 0 1,24 0 15,-24 0 0,46 0 1,23 0-17,-69 0 1,47 0 15,-47 0-15,23 0 249,-23 0-187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5-01-10T07:23:14.4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4A5C86-E0E5-4ADD-88FF-5A405BE7605F}" emma:medium="tactile" emma:mode="ink">
          <msink:context xmlns:msink="http://schemas.microsoft.com/ink/2010/main" type="writingRegion" rotatedBoundingBox="22536,13993 23483,13993 23483,15979 22536,15979"/>
        </emma:interpretation>
      </emma:emma>
    </inkml:annotationXML>
    <inkml:traceGroup>
      <inkml:annotationXML>
        <emma:emma xmlns:emma="http://www.w3.org/2003/04/emma" version="1.0">
          <emma:interpretation id="{AE7A4571-4C55-4259-9BC5-896250DFFB41}" emma:medium="tactile" emma:mode="ink">
            <msink:context xmlns:msink="http://schemas.microsoft.com/ink/2010/main" type="paragraph" rotatedBoundingBox="22536,13993 23483,13993 23483,15979 22536,15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11631B-BEBF-4E84-9F39-A680A7D55945}" emma:medium="tactile" emma:mode="ink">
              <msink:context xmlns:msink="http://schemas.microsoft.com/ink/2010/main" type="line" rotatedBoundingBox="22536,13993 23483,13993 23483,15979 22536,15979"/>
            </emma:interpretation>
          </emma:emma>
        </inkml:annotationXML>
        <inkml:traceGroup>
          <inkml:annotationXML>
            <emma:emma xmlns:emma="http://www.w3.org/2003/04/emma" version="1.0">
              <emma:interpretation id="{20CC1AE0-8B87-4965-885E-E168D39AB8C5}" emma:medium="tactile" emma:mode="ink">
                <msink:context xmlns:msink="http://schemas.microsoft.com/ink/2010/main" type="inkWord" rotatedBoundingBox="22582,13993 23390,13993 23390,14039 22582,140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49 0,'23'0'63,"0"0"-48,0 0 1,24 0-16,-1 0 16,0 0-1,-23 0-15,46 0 16,-23 0-16,-22 0 15,22 0-15,0 0 16,-23 0-16,46 0 16,-46 0-16,70-46 15,-47 46 110,23 23-109,-46-23 15</inkml:trace>
        </inkml:traceGroup>
        <inkml:traceGroup>
          <inkml:annotationXML>
            <emma:emma xmlns:emma="http://www.w3.org/2003/04/emma" version="1.0">
              <emma:interpretation id="{9BFAF617-E5AE-41DE-8E9A-3A4714D06581}" emma:medium="tactile" emma:mode="ink">
                <msink:context xmlns:msink="http://schemas.microsoft.com/ink/2010/main" type="inkWord" rotatedBoundingBox="22536,15955 23483,15955 23483,15979 22536,15979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и</emma:literal>
                </emma:interpretation>
                <emma:interpretation id="interp4" emma:lang="" emma:confidence="0">
                  <emma:literal>с</emma:literal>
                </emma:interpretation>
                <emma:interpretation id="interp5" emma:lang="" emma:confidence="0">
                  <emma:literal>г</emma:literal>
                </emma:interpretation>
              </emma:one-of>
            </emma:emma>
          </inkml:annotationXML>
          <inkml:trace contextRef="#ctx0" brushRef="#br0" timeOffset="1903.9954">-46 1965 0,'0'24'94,"46"-24"-79,-23 0-15,46 0 16,-45 0-16,22 0 15,0 0 1,0 0 78,-23 0-94,70 0 15,-47 0-15,69 0 16,-92 0-16,23 0 16,70 0-16,-93 0 15,23 0-15,-23 0 47,47 0 47,-47 0 62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4" y="2272937"/>
            <a:ext cx="8556171" cy="288095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b="1" i="1" dirty="0" smtClean="0">
                <a:latin typeface="Arial Black" panose="020B0A04020102020204" pitchFamily="34" charset="0"/>
              </a:rPr>
              <a:t>Анализ </a:t>
            </a:r>
            <a:r>
              <a:rPr lang="ru-RU" sz="4000" b="1" i="1" dirty="0">
                <a:latin typeface="Arial Black" panose="020B0A04020102020204" pitchFamily="34" charset="0"/>
              </a:rPr>
              <a:t>методической работы за </a:t>
            </a:r>
            <a:r>
              <a:rPr lang="ru-RU" sz="4000" b="1" i="1" dirty="0" smtClean="0">
                <a:latin typeface="Arial Black" panose="020B0A04020102020204" pitchFamily="34" charset="0"/>
              </a:rPr>
              <a:t>2024 год</a:t>
            </a:r>
            <a:r>
              <a:rPr lang="ru-RU" sz="4000" b="1" i="1" dirty="0">
                <a:latin typeface="Arial Black" panose="020B0A04020102020204" pitchFamily="34" charset="0"/>
              </a:rPr>
              <a:t>, выполнение Программы развития и планирование работы на </a:t>
            </a:r>
            <a:r>
              <a:rPr lang="ru-RU" sz="4000" b="1" i="1" dirty="0" smtClean="0">
                <a:latin typeface="Arial Black" panose="020B0A04020102020204" pitchFamily="34" charset="0"/>
              </a:rPr>
              <a:t>2025 год</a:t>
            </a:r>
            <a:endParaRPr lang="en-US" sz="4000" b="1" i="1" dirty="0">
              <a:solidFill>
                <a:srgbClr val="2788C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06828"/>
            <a:ext cx="8705088" cy="157941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4A452A"/>
                </a:solidFill>
              </a:rPr>
              <a:t>1 направление: </a:t>
            </a:r>
            <a:r>
              <a:rPr lang="ru-RU" altLang="ru-RU" sz="2400" b="1" dirty="0" smtClean="0">
                <a:solidFill>
                  <a:srgbClr val="4A452A"/>
                </a:solidFill>
              </a:rPr>
              <a:t/>
            </a:r>
            <a:br>
              <a:rPr lang="ru-RU" altLang="ru-RU" sz="2400" b="1" dirty="0" smtClean="0">
                <a:solidFill>
                  <a:srgbClr val="4A452A"/>
                </a:solidFill>
              </a:rPr>
            </a:br>
            <a:r>
              <a:rPr lang="ru-RU" alt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>Повышение </a:t>
            </a:r>
            <a:r>
              <a:rPr lang="ru-RU" alt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квалификации п</a:t>
            </a:r>
            <a:r>
              <a:rPr lang="ru-RU" alt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>едагогических </a:t>
            </a:r>
            <a:r>
              <a:rPr lang="ru-RU" alt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работников</a:t>
            </a:r>
            <a:endParaRPr lang="en-US" sz="2800" b="1" i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11942"/>
              </p:ext>
            </p:extLst>
          </p:nvPr>
        </p:nvGraphicFramePr>
        <p:xfrm>
          <a:off x="1801813" y="2257425"/>
          <a:ext cx="69754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иаграмма" r:id="rId3" imgW="8286726" imgH="4533957" progId="Excel.Chart.8">
                  <p:embed/>
                </p:oleObj>
              </mc:Choice>
              <mc:Fallback>
                <p:oleObj name="Диаграмма" r:id="rId3" imgW="8286726" imgH="4533957" progId="Excel.Chart.8">
                  <p:embed/>
                  <p:pic>
                    <p:nvPicPr>
                      <p:cNvPr id="5123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2257425"/>
                        <a:ext cx="6975475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Повышение квалификации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Все </a:t>
            </a:r>
            <a:r>
              <a:rPr lang="ru-RU" dirty="0"/>
              <a:t>педагогические работники соответствуют занимаемой должности, повышение квалификации реализуется по </a:t>
            </a:r>
            <a:r>
              <a:rPr lang="ru-RU" dirty="0" smtClean="0"/>
              <a:t>плану: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одготовка к конкурсам – 1 чел.;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выездные курсы повышения квалификации </a:t>
            </a:r>
            <a:r>
              <a:rPr lang="ru-RU" dirty="0" smtClean="0"/>
              <a:t>ЧИРПО;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квалификации в РУМЦ г. Миасс по направлению </a:t>
            </a:r>
            <a:r>
              <a:rPr lang="ru-RU" dirty="0" smtClean="0"/>
              <a:t>ОВЗ – 5 чел.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0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2 направление: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>Изучение</a:t>
            </a:r>
            <a:r>
              <a:rPr lang="ru-RU" sz="31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, обобщение и распространение педагогического опыта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17767"/>
            <a:ext cx="7886700" cy="16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2.</a:t>
            </a:r>
            <a:r>
              <a:rPr lang="en-US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2</a:t>
            </a:r>
            <a:r>
              <a:rPr 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 Участие в профессиональных конкурсах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b="1" dirty="0"/>
              <a:t>В </a:t>
            </a:r>
            <a:r>
              <a:rPr lang="ru-RU" b="1" dirty="0" smtClean="0"/>
              <a:t>2024 </a:t>
            </a:r>
            <a:r>
              <a:rPr lang="ru-RU" b="1" dirty="0"/>
              <a:t>году запланировано </a:t>
            </a:r>
            <a:r>
              <a:rPr lang="ru-RU" b="1" dirty="0" smtClean="0"/>
              <a:t>принять участие в 4 конкурсах:</a:t>
            </a:r>
            <a:endParaRPr lang="ru-RU" b="1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Областной </a:t>
            </a:r>
            <a:r>
              <a:rPr lang="ru-RU" dirty="0"/>
              <a:t>конкурс «Профессиональный дебют» </a:t>
            </a:r>
            <a:r>
              <a:rPr lang="ru-RU" dirty="0" smtClean="0"/>
              <a:t>(</a:t>
            </a:r>
            <a:r>
              <a:rPr lang="ru-RU" dirty="0" err="1" smtClean="0"/>
              <a:t>Преснякова</a:t>
            </a:r>
            <a:r>
              <a:rPr lang="ru-RU" dirty="0" smtClean="0"/>
              <a:t> А.А.)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dirty="0"/>
              <a:t>Областной конкурс «Мастер года</a:t>
            </a:r>
            <a:r>
              <a:rPr lang="ru-RU" dirty="0" smtClean="0"/>
              <a:t>»(</a:t>
            </a:r>
            <a:r>
              <a:rPr lang="ru-RU" dirty="0" err="1" smtClean="0"/>
              <a:t>Корякова</a:t>
            </a:r>
            <a:r>
              <a:rPr lang="ru-RU" dirty="0" smtClean="0"/>
              <a:t> И.В.)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dirty="0"/>
              <a:t>Областной конкурс профессионального мастерства мастеров п/о (Вагин Е.В., </a:t>
            </a:r>
            <a:r>
              <a:rPr lang="ru-RU" dirty="0" smtClean="0"/>
              <a:t>Щербатых Н.В.)</a:t>
            </a:r>
          </a:p>
          <a:p>
            <a:pPr marL="0" indent="0" algn="ctr">
              <a:buNone/>
              <a:defRPr/>
            </a:pPr>
            <a:r>
              <a:rPr lang="ru-RU" dirty="0" smtClean="0"/>
              <a:t>Дополнительно:</a:t>
            </a:r>
          </a:p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ru-RU" dirty="0"/>
              <a:t>«Лучшие практики внедрения  профессионально-ориентированного содержания  общеобразовательных дисциплин</a:t>
            </a:r>
            <a:r>
              <a:rPr lang="ru-RU" dirty="0" smtClean="0"/>
              <a:t>» - 9 человек.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205"/>
            <a:ext cx="803321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354543"/>
            <a:ext cx="8033211" cy="22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/>
            </a:r>
            <a:br>
              <a:rPr 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</a:br>
            <a:r>
              <a:rPr 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>Рейтинг методической работы </a:t>
            </a:r>
            <a:r>
              <a:rPr lang="ru-RU" sz="2800" b="1" i="1" dirty="0">
                <a:solidFill>
                  <a:srgbClr val="4A452A"/>
                </a:solidFill>
                <a:latin typeface="Arial Black" panose="020B0A04020102020204" pitchFamily="34" charset="0"/>
              </a:rPr>
              <a:t>з</a:t>
            </a:r>
            <a:r>
              <a:rPr lang="ru-RU" sz="2800" b="1" i="1" dirty="0" smtClean="0">
                <a:solidFill>
                  <a:srgbClr val="4A452A"/>
                </a:solidFill>
                <a:latin typeface="Arial Black" panose="020B0A04020102020204" pitchFamily="34" charset="0"/>
              </a:rPr>
              <a:t>а 2022-2023 </a:t>
            </a:r>
            <a:r>
              <a:rPr lang="ru-RU" sz="2800" b="1" i="1" dirty="0" err="1" smtClean="0">
                <a:solidFill>
                  <a:srgbClr val="4A452A"/>
                </a:solidFill>
                <a:latin typeface="Arial Black" panose="020B0A04020102020204" pitchFamily="34" charset="0"/>
              </a:rPr>
              <a:t>уч.год</a:t>
            </a:r>
            <a:endParaRPr lang="ru-RU" sz="2800" b="1" i="1" dirty="0">
              <a:solidFill>
                <a:srgbClr val="4A452A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" y="199505"/>
            <a:ext cx="8886305" cy="5977458"/>
          </a:xfrm>
          <a:prstGeom prst="rect">
            <a:avLst/>
          </a:prstGeom>
          <a:solidFill>
            <a:srgbClr val="FF0000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укописный ввод 12"/>
              <p14:cNvContentPartPr/>
              <p14:nvPr/>
            </p14:nvContentPartPr>
            <p14:xfrm>
              <a:off x="8046655" y="2160491"/>
              <a:ext cx="399600" cy="90144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4775" y="2148611"/>
                <a:ext cx="423360" cy="9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Рукописный ввод 16"/>
              <p14:cNvContentPartPr/>
              <p14:nvPr/>
            </p14:nvContentPartPr>
            <p14:xfrm>
              <a:off x="8113255" y="5036531"/>
              <a:ext cx="341280" cy="71712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01375" y="5024651"/>
                <a:ext cx="365040" cy="7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71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311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66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35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Приоритетные </a:t>
            </a:r>
            <a:r>
              <a:rPr lang="ru-RU" sz="2000" b="1" dirty="0">
                <a:latin typeface="Arial Black" panose="020B0A04020102020204" pitchFamily="34" charset="0"/>
              </a:rPr>
              <a:t>направления методической деятельности в системе среднего профессионального образования Челябинской области в 2025 году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Совершенствование методик преподавания и сопровождение реализации ФГОС среднего общего образования с учетом профессиональной направленности образовательных программ.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Методическое сопровождение сетевого взаимодействия профессиональных организаций, создания учебно-методических комплексов в условиях реализации федерального проекта «</a:t>
            </a:r>
            <a:r>
              <a:rPr lang="ru-RU" dirty="0" err="1"/>
              <a:t>Профессионалитет</a:t>
            </a:r>
            <a:r>
              <a:rPr lang="ru-RU" dirty="0"/>
              <a:t>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Интеграция принципов </a:t>
            </a:r>
            <a:r>
              <a:rPr lang="ru-RU" dirty="0" err="1"/>
              <a:t>клиентоцентричности</a:t>
            </a:r>
            <a:r>
              <a:rPr lang="ru-RU" dirty="0"/>
              <a:t> с принципами бережливых технологий в деятельности ПOO, обеспечивающих создание бережливой среды и формирование бережливой личности у обучающихся ПOO Челябинской области.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моделей наставничества и реализация их в </a:t>
            </a:r>
            <a:r>
              <a:rPr lang="ru-RU" dirty="0" smtClean="0"/>
              <a:t>педагогической среде</a:t>
            </a:r>
            <a:r>
              <a:rPr lang="ru-RU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Совершенствование научно-методического сопровождения оценки качества профессионального образования в процессе демонстрационного экзамена, конкурсного движения.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Организационно-методическая деятельность методического актива по обеспечению непрерывного профессионального развития педагогических и управленческих кадров ПOO.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Актуализация воспитательного потенциала образовательных программ.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Совершенствование методических подходов к реализации ФГОС- ориентированных программ воспитания.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Профилактика </a:t>
            </a:r>
            <a:r>
              <a:rPr lang="ru-RU" dirty="0" err="1"/>
              <a:t>аддиктивных</a:t>
            </a:r>
            <a:r>
              <a:rPr lang="ru-RU" dirty="0"/>
              <a:t>, деструктивных, суицидальных проявлений в образовательной среде ПOO.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Научно-методическое сопровождение интеграции обучающихся с миграционной историей в социокультурную среду РФ.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Научно-методическое сопровождение цифровой трансформации ПOO и развития цифровых компетенций обучающихся и педагогических работников.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Внедрение проектных технологий в деятельность ПOO.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Сопровождение обучающихся с </a:t>
            </a:r>
            <a:r>
              <a:rPr lang="ru-RU" dirty="0" smtClean="0"/>
              <a:t>ограниченными </a:t>
            </a:r>
            <a:r>
              <a:rPr lang="ru-RU" dirty="0"/>
              <a:t>возможностями здоровья и инвалидов, в том числе создание </a:t>
            </a:r>
            <a:r>
              <a:rPr lang="ru-RU" dirty="0" err="1"/>
              <a:t>программно</a:t>
            </a:r>
            <a:r>
              <a:rPr lang="ru-RU" dirty="0"/>
              <a:t>—методического сопровождения инклюзивного образовательного процесса.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технологий (моделей) содействия занятости выпускников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Организационно-педагогическое	сопровождение профессионального самоопределения обучающихся Челябинской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02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</TotalTime>
  <Words>301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Office Theme</vt:lpstr>
      <vt:lpstr>Диаграмма</vt:lpstr>
      <vt:lpstr>     Анализ методической работы за 2024 год, выполнение Программы развития и планирование работы на 2025 год</vt:lpstr>
      <vt:lpstr>1 направление:  Повышение квалификации педагогических работников</vt:lpstr>
      <vt:lpstr>Повышение квалификации педагогов</vt:lpstr>
      <vt:lpstr>2 направление:  Изучение, обобщение и распространение педагогического опыта</vt:lpstr>
      <vt:lpstr>2.2 Участие в профессиональных конкурсах</vt:lpstr>
      <vt:lpstr>Презентация PowerPoint</vt:lpstr>
      <vt:lpstr> Рейтинг методической работы за 2022-2023 уч.год</vt:lpstr>
      <vt:lpstr>Презентация PowerPoint</vt:lpstr>
      <vt:lpstr> Приоритетные направления методической деятельности в системе среднего профессионального образования Челябинской области в 2025 году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76</cp:revision>
  <cp:lastPrinted>2022-08-30T04:00:35Z</cp:lastPrinted>
  <dcterms:created xsi:type="dcterms:W3CDTF">2019-10-28T08:40:00Z</dcterms:created>
  <dcterms:modified xsi:type="dcterms:W3CDTF">2025-01-14T05:25:05Z</dcterms:modified>
</cp:coreProperties>
</file>