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4" r:id="rId3"/>
    <p:sldId id="283" r:id="rId4"/>
    <p:sldId id="284" r:id="rId5"/>
    <p:sldId id="285" r:id="rId6"/>
    <p:sldId id="286" r:id="rId7"/>
    <p:sldId id="275" r:id="rId8"/>
    <p:sldId id="276" r:id="rId9"/>
    <p:sldId id="277" r:id="rId10"/>
    <p:sldId id="278" r:id="rId11"/>
    <p:sldId id="280" r:id="rId12"/>
    <p:sldId id="279" r:id="rId13"/>
    <p:sldId id="281" r:id="rId14"/>
    <p:sldId id="282" r:id="rId15"/>
    <p:sldId id="266" r:id="rId16"/>
    <p:sldId id="287" r:id="rId17"/>
    <p:sldId id="289" r:id="rId18"/>
    <p:sldId id="267" r:id="rId19"/>
    <p:sldId id="290" r:id="rId20"/>
    <p:sldId id="264" r:id="rId21"/>
    <p:sldId id="291" r:id="rId22"/>
    <p:sldId id="292" r:id="rId23"/>
    <p:sldId id="293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E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5D918-0D48-44D3-9287-CAE1B93EB64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F014B99B-BC0F-4D51-AA35-03139CBC5BDF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r>
            <a:rPr lang="ru-RU" sz="1200" b="1" dirty="0">
              <a:solidFill>
                <a:schemeClr val="bg1"/>
              </a:solidFill>
            </a:rPr>
            <a:t>Федеральный </a:t>
          </a:r>
        </a:p>
        <a:p>
          <a:r>
            <a:rPr lang="ru-RU" sz="1200" b="1" dirty="0">
              <a:solidFill>
                <a:schemeClr val="bg1"/>
              </a:solidFill>
            </a:rPr>
            <a:t>уровень</a:t>
          </a:r>
        </a:p>
      </dgm:t>
    </dgm:pt>
    <dgm:pt modelId="{547044BC-B29A-41C2-9396-2C63C92CED4B}" type="parTrans" cxnId="{DF277F6E-5463-4336-ABDE-6CE9BBB5760E}">
      <dgm:prSet/>
      <dgm:spPr/>
      <dgm:t>
        <a:bodyPr/>
        <a:lstStyle/>
        <a:p>
          <a:endParaRPr lang="ru-RU" b="1"/>
        </a:p>
      </dgm:t>
    </dgm:pt>
    <dgm:pt modelId="{310293B5-AF1E-4EB5-9AC5-576D9AB28450}" type="sibTrans" cxnId="{DF277F6E-5463-4336-ABDE-6CE9BBB5760E}">
      <dgm:prSet/>
      <dgm:spPr/>
      <dgm:t>
        <a:bodyPr/>
        <a:lstStyle/>
        <a:p>
          <a:endParaRPr lang="ru-RU" b="1"/>
        </a:p>
      </dgm:t>
    </dgm:pt>
    <dgm:pt modelId="{CBB2EDB4-08BF-49DB-9282-C363CE23E3D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200" b="1" dirty="0"/>
            <a:t>Региональный уровень</a:t>
          </a:r>
        </a:p>
      </dgm:t>
    </dgm:pt>
    <dgm:pt modelId="{061A8EDF-95EB-4ED1-B54D-E85549B7DDD2}" type="parTrans" cxnId="{AE28E987-068C-4050-9EA0-6987A9368CE5}">
      <dgm:prSet/>
      <dgm:spPr/>
      <dgm:t>
        <a:bodyPr/>
        <a:lstStyle/>
        <a:p>
          <a:endParaRPr lang="ru-RU" b="1"/>
        </a:p>
      </dgm:t>
    </dgm:pt>
    <dgm:pt modelId="{8A73D853-84E8-4FCE-B4F9-A28E61B55BFC}" type="sibTrans" cxnId="{AE28E987-068C-4050-9EA0-6987A9368CE5}">
      <dgm:prSet/>
      <dgm:spPr/>
      <dgm:t>
        <a:bodyPr/>
        <a:lstStyle/>
        <a:p>
          <a:endParaRPr lang="ru-RU" b="1"/>
        </a:p>
      </dgm:t>
    </dgm:pt>
    <dgm:pt modelId="{8380A261-4409-4C6B-8A07-0D64C5422F6D}">
      <dgm:prSet phldrT="[Текст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ru-RU" sz="1200" b="1" dirty="0"/>
            <a:t>Уровень ОО</a:t>
          </a:r>
        </a:p>
      </dgm:t>
    </dgm:pt>
    <dgm:pt modelId="{FDF2E5F5-8F13-4FFA-81A9-3BFDEEE2F092}" type="sibTrans" cxnId="{E7AC5795-AE57-4629-9DCD-7B603559995E}">
      <dgm:prSet/>
      <dgm:spPr/>
      <dgm:t>
        <a:bodyPr/>
        <a:lstStyle/>
        <a:p>
          <a:endParaRPr lang="ru-RU" b="1"/>
        </a:p>
      </dgm:t>
    </dgm:pt>
    <dgm:pt modelId="{48549D1C-43AC-47BA-B869-251333E1E3E6}" type="parTrans" cxnId="{E7AC5795-AE57-4629-9DCD-7B603559995E}">
      <dgm:prSet/>
      <dgm:spPr/>
      <dgm:t>
        <a:bodyPr/>
        <a:lstStyle/>
        <a:p>
          <a:endParaRPr lang="ru-RU" b="1"/>
        </a:p>
      </dgm:t>
    </dgm:pt>
    <dgm:pt modelId="{8C222443-D6D5-437E-8A06-7845FF64044F}" type="pres">
      <dgm:prSet presAssocID="{C055D918-0D48-44D3-9287-CAE1B93EB64A}" presName="Name0" presStyleCnt="0">
        <dgm:presLayoutVars>
          <dgm:dir/>
          <dgm:animLvl val="lvl"/>
          <dgm:resizeHandles val="exact"/>
        </dgm:presLayoutVars>
      </dgm:prSet>
      <dgm:spPr/>
    </dgm:pt>
    <dgm:pt modelId="{8E592AC7-B094-488F-86DE-8B46AA43A5F7}" type="pres">
      <dgm:prSet presAssocID="{F014B99B-BC0F-4D51-AA35-03139CBC5BDF}" presName="Name8" presStyleCnt="0"/>
      <dgm:spPr/>
    </dgm:pt>
    <dgm:pt modelId="{47753778-DDCD-4F66-8671-0963E55AC1AB}" type="pres">
      <dgm:prSet presAssocID="{F014B99B-BC0F-4D51-AA35-03139CBC5BD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BBE6D-1C8E-4142-827F-B1B32D20364B}" type="pres">
      <dgm:prSet presAssocID="{F014B99B-BC0F-4D51-AA35-03139CBC5B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09C55-E487-4600-AFD0-8994D3888F22}" type="pres">
      <dgm:prSet presAssocID="{CBB2EDB4-08BF-49DB-9282-C363CE23E3D0}" presName="Name8" presStyleCnt="0"/>
      <dgm:spPr/>
    </dgm:pt>
    <dgm:pt modelId="{7099C5AD-A666-455F-9144-31509FAE35FB}" type="pres">
      <dgm:prSet presAssocID="{CBB2EDB4-08BF-49DB-9282-C363CE23E3D0}" presName="level" presStyleLbl="node1" presStyleIdx="1" presStyleCnt="3" custLinFactNeighborX="-179" custLinFactNeighborY="9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4A9E2-4365-4891-A563-4210D9FE6047}" type="pres">
      <dgm:prSet presAssocID="{CBB2EDB4-08BF-49DB-9282-C363CE23E3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6420A-6794-4210-A8DC-A681DFE94B26}" type="pres">
      <dgm:prSet presAssocID="{8380A261-4409-4C6B-8A07-0D64C5422F6D}" presName="Name8" presStyleCnt="0"/>
      <dgm:spPr/>
    </dgm:pt>
    <dgm:pt modelId="{3405B94A-B110-4EB0-B99D-680A85764021}" type="pres">
      <dgm:prSet presAssocID="{8380A261-4409-4C6B-8A07-0D64C5422F6D}" presName="level" presStyleLbl="node1" presStyleIdx="2" presStyleCnt="3" custLinFactNeighborX="1216" custLinFactNeighborY="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89FCB-B92C-4A52-BB06-4A95FA62001B}" type="pres">
      <dgm:prSet presAssocID="{8380A261-4409-4C6B-8A07-0D64C5422F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05C617-12ED-41A2-AA21-9FBA39B6EAB2}" type="presOf" srcId="{F014B99B-BC0F-4D51-AA35-03139CBC5BDF}" destId="{47753778-DDCD-4F66-8671-0963E55AC1AB}" srcOrd="0" destOrd="0" presId="urn:microsoft.com/office/officeart/2005/8/layout/pyramid1"/>
    <dgm:cxn modelId="{3E1021A3-E51B-40BD-BFFF-7C4BC491BCC4}" type="presOf" srcId="{C055D918-0D48-44D3-9287-CAE1B93EB64A}" destId="{8C222443-D6D5-437E-8A06-7845FF64044F}" srcOrd="0" destOrd="0" presId="urn:microsoft.com/office/officeart/2005/8/layout/pyramid1"/>
    <dgm:cxn modelId="{CC3875C3-7ABF-4939-8672-4D99F3FE9E7A}" type="presOf" srcId="{CBB2EDB4-08BF-49DB-9282-C363CE23E3D0}" destId="{7099C5AD-A666-455F-9144-31509FAE35FB}" srcOrd="0" destOrd="0" presId="urn:microsoft.com/office/officeart/2005/8/layout/pyramid1"/>
    <dgm:cxn modelId="{4A3E0C56-C98E-4DD8-BC2D-9363EF5B5652}" type="presOf" srcId="{CBB2EDB4-08BF-49DB-9282-C363CE23E3D0}" destId="{8064A9E2-4365-4891-A563-4210D9FE6047}" srcOrd="1" destOrd="0" presId="urn:microsoft.com/office/officeart/2005/8/layout/pyramid1"/>
    <dgm:cxn modelId="{E7AC5795-AE57-4629-9DCD-7B603559995E}" srcId="{C055D918-0D48-44D3-9287-CAE1B93EB64A}" destId="{8380A261-4409-4C6B-8A07-0D64C5422F6D}" srcOrd="2" destOrd="0" parTransId="{48549D1C-43AC-47BA-B869-251333E1E3E6}" sibTransId="{FDF2E5F5-8F13-4FFA-81A9-3BFDEEE2F092}"/>
    <dgm:cxn modelId="{ADF732B4-D986-4728-8035-ECAC60AEB50F}" type="presOf" srcId="{8380A261-4409-4C6B-8A07-0D64C5422F6D}" destId="{EB789FCB-B92C-4A52-BB06-4A95FA62001B}" srcOrd="1" destOrd="0" presId="urn:microsoft.com/office/officeart/2005/8/layout/pyramid1"/>
    <dgm:cxn modelId="{AE28E987-068C-4050-9EA0-6987A9368CE5}" srcId="{C055D918-0D48-44D3-9287-CAE1B93EB64A}" destId="{CBB2EDB4-08BF-49DB-9282-C363CE23E3D0}" srcOrd="1" destOrd="0" parTransId="{061A8EDF-95EB-4ED1-B54D-E85549B7DDD2}" sibTransId="{8A73D853-84E8-4FCE-B4F9-A28E61B55BFC}"/>
    <dgm:cxn modelId="{B5BFC829-9D45-4B2C-B679-B7CDFD72881F}" type="presOf" srcId="{8380A261-4409-4C6B-8A07-0D64C5422F6D}" destId="{3405B94A-B110-4EB0-B99D-680A85764021}" srcOrd="0" destOrd="0" presId="urn:microsoft.com/office/officeart/2005/8/layout/pyramid1"/>
    <dgm:cxn modelId="{DF277F6E-5463-4336-ABDE-6CE9BBB5760E}" srcId="{C055D918-0D48-44D3-9287-CAE1B93EB64A}" destId="{F014B99B-BC0F-4D51-AA35-03139CBC5BDF}" srcOrd="0" destOrd="0" parTransId="{547044BC-B29A-41C2-9396-2C63C92CED4B}" sibTransId="{310293B5-AF1E-4EB5-9AC5-576D9AB28450}"/>
    <dgm:cxn modelId="{2AB59174-D347-43C5-B7D4-9B2CEBE48BFC}" type="presOf" srcId="{F014B99B-BC0F-4D51-AA35-03139CBC5BDF}" destId="{158BBE6D-1C8E-4142-827F-B1B32D20364B}" srcOrd="1" destOrd="0" presId="urn:microsoft.com/office/officeart/2005/8/layout/pyramid1"/>
    <dgm:cxn modelId="{C01F8414-CD10-496D-ACF3-5CFF21736104}" type="presParOf" srcId="{8C222443-D6D5-437E-8A06-7845FF64044F}" destId="{8E592AC7-B094-488F-86DE-8B46AA43A5F7}" srcOrd="0" destOrd="0" presId="urn:microsoft.com/office/officeart/2005/8/layout/pyramid1"/>
    <dgm:cxn modelId="{3116E4F8-2D23-42BE-BDA0-B60C2833718F}" type="presParOf" srcId="{8E592AC7-B094-488F-86DE-8B46AA43A5F7}" destId="{47753778-DDCD-4F66-8671-0963E55AC1AB}" srcOrd="0" destOrd="0" presId="urn:microsoft.com/office/officeart/2005/8/layout/pyramid1"/>
    <dgm:cxn modelId="{4D0F8871-B6C1-47F9-9082-89BDC3F73621}" type="presParOf" srcId="{8E592AC7-B094-488F-86DE-8B46AA43A5F7}" destId="{158BBE6D-1C8E-4142-827F-B1B32D20364B}" srcOrd="1" destOrd="0" presId="urn:microsoft.com/office/officeart/2005/8/layout/pyramid1"/>
    <dgm:cxn modelId="{D2C0F324-0B4A-475C-8F51-9E6760724FF7}" type="presParOf" srcId="{8C222443-D6D5-437E-8A06-7845FF64044F}" destId="{08609C55-E487-4600-AFD0-8994D3888F22}" srcOrd="1" destOrd="0" presId="urn:microsoft.com/office/officeart/2005/8/layout/pyramid1"/>
    <dgm:cxn modelId="{BBDFFE0C-1AD8-4415-B013-4B2F707E7864}" type="presParOf" srcId="{08609C55-E487-4600-AFD0-8994D3888F22}" destId="{7099C5AD-A666-455F-9144-31509FAE35FB}" srcOrd="0" destOrd="0" presId="urn:microsoft.com/office/officeart/2005/8/layout/pyramid1"/>
    <dgm:cxn modelId="{EF25BFE5-6963-465E-8CF9-9C780741CB23}" type="presParOf" srcId="{08609C55-E487-4600-AFD0-8994D3888F22}" destId="{8064A9E2-4365-4891-A563-4210D9FE6047}" srcOrd="1" destOrd="0" presId="urn:microsoft.com/office/officeart/2005/8/layout/pyramid1"/>
    <dgm:cxn modelId="{01D7ECFB-C58C-4F6D-82E1-441339172A42}" type="presParOf" srcId="{8C222443-D6D5-437E-8A06-7845FF64044F}" destId="{4E66420A-6794-4210-A8DC-A681DFE94B26}" srcOrd="2" destOrd="0" presId="urn:microsoft.com/office/officeart/2005/8/layout/pyramid1"/>
    <dgm:cxn modelId="{0409DCBF-980A-47EB-81DA-6FB04BF40B91}" type="presParOf" srcId="{4E66420A-6794-4210-A8DC-A681DFE94B26}" destId="{3405B94A-B110-4EB0-B99D-680A85764021}" srcOrd="0" destOrd="0" presId="urn:microsoft.com/office/officeart/2005/8/layout/pyramid1"/>
    <dgm:cxn modelId="{F51E5BC6-B54C-4A6C-9EDA-F2E495CB530A}" type="presParOf" srcId="{4E66420A-6794-4210-A8DC-A681DFE94B26}" destId="{EB789FCB-B92C-4A52-BB06-4A95FA62001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EE5F0-45C5-4CFF-BA2D-8A60B5871492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BD7538-E1B7-4A14-9649-1C582DF5D4FE}">
      <dgm:prSet phldrT="[Текст]" custT="1"/>
      <dgm:spPr>
        <a:solidFill>
          <a:srgbClr val="9EE0FE"/>
        </a:solidFill>
      </dgm:spPr>
      <dgm:t>
        <a:bodyPr/>
        <a:lstStyle/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06846E-9354-4D37-9D29-9412891BCA3C}" type="parTrans" cxnId="{C4C80438-EAA9-4321-BFD7-B17FD2CDF6C5}">
      <dgm:prSet/>
      <dgm:spPr/>
      <dgm:t>
        <a:bodyPr/>
        <a:lstStyle/>
        <a:p>
          <a:endParaRPr lang="ru-RU"/>
        </a:p>
      </dgm:t>
    </dgm:pt>
    <dgm:pt modelId="{98F1C1C8-A9C5-40A9-916F-5131661F376A}" type="sibTrans" cxnId="{C4C80438-EAA9-4321-BFD7-B17FD2CDF6C5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B8E528B-B59C-46A5-8EBC-B248E02C47B1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Заполнение </a:t>
          </a:r>
          <a:r>
            <a: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данных студентами и классным руководителем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109F1-5714-4AB0-B497-0BB2290288C0}" type="parTrans" cxnId="{E1011D21-2F5C-4B7B-A197-65E7014AC0EB}">
      <dgm:prSet/>
      <dgm:spPr/>
      <dgm:t>
        <a:bodyPr/>
        <a:lstStyle/>
        <a:p>
          <a:endParaRPr lang="ru-RU"/>
        </a:p>
      </dgm:t>
    </dgm:pt>
    <dgm:pt modelId="{EB8C6CE8-C0DC-4EDC-9F28-F1A973E801DD}" type="sibTrans" cxnId="{E1011D21-2F5C-4B7B-A197-65E7014AC0EB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750584B0-8F72-4FC1-8F04-083026C179E3}" type="pres">
      <dgm:prSet presAssocID="{6BFEE5F0-45C5-4CFF-BA2D-8A60B58714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C6604F-7771-4662-8AA0-396AE1A5BE3F}" type="pres">
      <dgm:prSet presAssocID="{6BFEE5F0-45C5-4CFF-BA2D-8A60B5871492}" presName="dummyMaxCanvas" presStyleCnt="0">
        <dgm:presLayoutVars/>
      </dgm:prSet>
      <dgm:spPr/>
    </dgm:pt>
    <dgm:pt modelId="{657BD623-5104-4AD3-8C08-5F9A00805805}" type="pres">
      <dgm:prSet presAssocID="{6BFEE5F0-45C5-4CFF-BA2D-8A60B5871492}" presName="TwoNodes_1" presStyleLbl="node1" presStyleIdx="0" presStyleCnt="2" custScaleX="112075" custScaleY="36218" custLinFactNeighborX="8117" custLinFactNeighborY="-14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4BB31-A9B7-469E-8149-94F9BFAE26D0}" type="pres">
      <dgm:prSet presAssocID="{6BFEE5F0-45C5-4CFF-BA2D-8A60B5871492}" presName="TwoNodes_2" presStyleLbl="node1" presStyleIdx="1" presStyleCnt="2" custScaleX="117647" custScaleY="164384" custLinFactNeighborX="-7430" custLinFactNeighborY="-14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29590-F89F-4F19-9F0A-72BC1F89A267}" type="pres">
      <dgm:prSet presAssocID="{6BFEE5F0-45C5-4CFF-BA2D-8A60B5871492}" presName="TwoConn_1-2" presStyleLbl="fgAccFollowNode1" presStyleIdx="0" presStyleCnt="1" custLinFactX="-100000" custLinFactNeighborX="-156270" custLinFactNeighborY="-37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53C76-C7F3-4194-94CA-B1F73D0A1A81}" type="pres">
      <dgm:prSet presAssocID="{6BFEE5F0-45C5-4CFF-BA2D-8A60B5871492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BC4DC-1C00-4565-90A9-34C07293792E}" type="pres">
      <dgm:prSet presAssocID="{6BFEE5F0-45C5-4CFF-BA2D-8A60B5871492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A4EC3-CBD9-4C4F-A88C-7FB8BBB8E922}" type="presOf" srcId="{98F1C1C8-A9C5-40A9-916F-5131661F376A}" destId="{B1929590-F89F-4F19-9F0A-72BC1F89A267}" srcOrd="0" destOrd="0" presId="urn:microsoft.com/office/officeart/2005/8/layout/vProcess5"/>
    <dgm:cxn modelId="{E1011D21-2F5C-4B7B-A197-65E7014AC0EB}" srcId="{6BFEE5F0-45C5-4CFF-BA2D-8A60B5871492}" destId="{2B8E528B-B59C-46A5-8EBC-B248E02C47B1}" srcOrd="1" destOrd="0" parTransId="{5A2109F1-5714-4AB0-B497-0BB2290288C0}" sibTransId="{EB8C6CE8-C0DC-4EDC-9F28-F1A973E801DD}"/>
    <dgm:cxn modelId="{DF3A725C-117B-4BA3-8C5F-0097ECD451AB}" type="presOf" srcId="{6BFEE5F0-45C5-4CFF-BA2D-8A60B5871492}" destId="{750584B0-8F72-4FC1-8F04-083026C179E3}" srcOrd="0" destOrd="0" presId="urn:microsoft.com/office/officeart/2005/8/layout/vProcess5"/>
    <dgm:cxn modelId="{3226F78B-AEA3-434C-BB28-D445BC000A2E}" type="presOf" srcId="{2B8E528B-B59C-46A5-8EBC-B248E02C47B1}" destId="{776BC4DC-1C00-4565-90A9-34C07293792E}" srcOrd="1" destOrd="0" presId="urn:microsoft.com/office/officeart/2005/8/layout/vProcess5"/>
    <dgm:cxn modelId="{BA6A1E09-1199-42CF-8E13-1E55800201DB}" type="presOf" srcId="{DABD7538-E1B7-4A14-9649-1C582DF5D4FE}" destId="{2D553C76-C7F3-4194-94CA-B1F73D0A1A81}" srcOrd="1" destOrd="0" presId="urn:microsoft.com/office/officeart/2005/8/layout/vProcess5"/>
    <dgm:cxn modelId="{C4C80438-EAA9-4321-BFD7-B17FD2CDF6C5}" srcId="{6BFEE5F0-45C5-4CFF-BA2D-8A60B5871492}" destId="{DABD7538-E1B7-4A14-9649-1C582DF5D4FE}" srcOrd="0" destOrd="0" parTransId="{B406846E-9354-4D37-9D29-9412891BCA3C}" sibTransId="{98F1C1C8-A9C5-40A9-916F-5131661F376A}"/>
    <dgm:cxn modelId="{82FBC7EB-3D5A-4EC2-8E71-8532C6F19FD3}" type="presOf" srcId="{DABD7538-E1B7-4A14-9649-1C582DF5D4FE}" destId="{657BD623-5104-4AD3-8C08-5F9A00805805}" srcOrd="0" destOrd="0" presId="urn:microsoft.com/office/officeart/2005/8/layout/vProcess5"/>
    <dgm:cxn modelId="{629704E4-9838-4F89-8CC9-CFBD11720068}" type="presOf" srcId="{2B8E528B-B59C-46A5-8EBC-B248E02C47B1}" destId="{D0C4BB31-A9B7-469E-8149-94F9BFAE26D0}" srcOrd="0" destOrd="0" presId="urn:microsoft.com/office/officeart/2005/8/layout/vProcess5"/>
    <dgm:cxn modelId="{D356F34A-5BBF-4E1C-A6A1-863F5F7497D7}" type="presParOf" srcId="{750584B0-8F72-4FC1-8F04-083026C179E3}" destId="{75C6604F-7771-4662-8AA0-396AE1A5BE3F}" srcOrd="0" destOrd="0" presId="urn:microsoft.com/office/officeart/2005/8/layout/vProcess5"/>
    <dgm:cxn modelId="{8BAB424C-7530-412D-9FE4-E5E9C6C3F3F7}" type="presParOf" srcId="{750584B0-8F72-4FC1-8F04-083026C179E3}" destId="{657BD623-5104-4AD3-8C08-5F9A00805805}" srcOrd="1" destOrd="0" presId="urn:microsoft.com/office/officeart/2005/8/layout/vProcess5"/>
    <dgm:cxn modelId="{C7B27C21-A1C6-43C1-B1E0-FA2FA8648CBD}" type="presParOf" srcId="{750584B0-8F72-4FC1-8F04-083026C179E3}" destId="{D0C4BB31-A9B7-469E-8149-94F9BFAE26D0}" srcOrd="2" destOrd="0" presId="urn:microsoft.com/office/officeart/2005/8/layout/vProcess5"/>
    <dgm:cxn modelId="{D677F35C-6B6D-450C-A267-6064B0F45164}" type="presParOf" srcId="{750584B0-8F72-4FC1-8F04-083026C179E3}" destId="{B1929590-F89F-4F19-9F0A-72BC1F89A267}" srcOrd="3" destOrd="0" presId="urn:microsoft.com/office/officeart/2005/8/layout/vProcess5"/>
    <dgm:cxn modelId="{0E49A613-BDA0-4FB7-B4CF-A6F959C35533}" type="presParOf" srcId="{750584B0-8F72-4FC1-8F04-083026C179E3}" destId="{2D553C76-C7F3-4194-94CA-B1F73D0A1A81}" srcOrd="4" destOrd="0" presId="urn:microsoft.com/office/officeart/2005/8/layout/vProcess5"/>
    <dgm:cxn modelId="{58FB6A51-7C78-4EB7-99D4-79D485F1DB6F}" type="presParOf" srcId="{750584B0-8F72-4FC1-8F04-083026C179E3}" destId="{776BC4DC-1C00-4565-90A9-34C07293792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FEE5F0-45C5-4CFF-BA2D-8A60B5871492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8A3DDF-6DB4-4987-B53D-BCDBCA10BAEB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Работа в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онлайн-инструменте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forms.yandex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,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согласно срокам исполнения.</a:t>
          </a:r>
        </a:p>
      </dgm:t>
    </dgm:pt>
    <dgm:pt modelId="{E7C70EB0-ACEC-4279-BCCC-DF6F633D54FD}" type="sibTrans" cxnId="{0FF18272-5323-40BD-820A-BCA1928EF8F0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8EFFDE97-27ED-4BEE-94F2-E44BC495E713}" type="parTrans" cxnId="{0FF18272-5323-40BD-820A-BCA1928EF8F0}">
      <dgm:prSet/>
      <dgm:spPr/>
      <dgm:t>
        <a:bodyPr/>
        <a:lstStyle/>
        <a:p>
          <a:endParaRPr lang="ru-RU"/>
        </a:p>
      </dgm:t>
    </dgm:pt>
    <dgm:pt modelId="{FC5BD7F4-96B4-47C9-998E-6FC57FDD5E06}">
      <dgm:prSet phldrT="[Текст]" custT="1"/>
      <dgm:spPr>
        <a:solidFill>
          <a:srgbClr val="9EE0FE"/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4. Отчет о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6A359-1AEE-4640-8FE2-7A447B44B5F4}" type="sibTrans" cxnId="{D299D945-5B06-4459-93D5-DC15415E57A0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B255644D-8A28-46C9-BF4D-930A9544BCBC}" type="parTrans" cxnId="{D299D945-5B06-4459-93D5-DC15415E57A0}">
      <dgm:prSet/>
      <dgm:spPr/>
      <dgm:t>
        <a:bodyPr/>
        <a:lstStyle/>
        <a:p>
          <a:endParaRPr lang="ru-RU"/>
        </a:p>
      </dgm:t>
    </dgm:pt>
    <dgm:pt modelId="{750584B0-8F72-4FC1-8F04-083026C179E3}" type="pres">
      <dgm:prSet presAssocID="{6BFEE5F0-45C5-4CFF-BA2D-8A60B58714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C6604F-7771-4662-8AA0-396AE1A5BE3F}" type="pres">
      <dgm:prSet presAssocID="{6BFEE5F0-45C5-4CFF-BA2D-8A60B5871492}" presName="dummyMaxCanvas" presStyleCnt="0">
        <dgm:presLayoutVars/>
      </dgm:prSet>
      <dgm:spPr/>
    </dgm:pt>
    <dgm:pt modelId="{647B848C-45D5-4127-8893-C1565759C39A}" type="pres">
      <dgm:prSet presAssocID="{6BFEE5F0-45C5-4CFF-BA2D-8A60B5871492}" presName="TwoNodes_1" presStyleLbl="node1" presStyleIdx="0" presStyleCnt="2" custScaleX="117047" custLinFactNeighborX="10182" custLinFactNeighborY="-10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F365F-87C8-42CC-97AF-DE0FE2984A03}" type="pres">
      <dgm:prSet presAssocID="{6BFEE5F0-45C5-4CFF-BA2D-8A60B5871492}" presName="TwoNodes_2" presStyleLbl="node1" presStyleIdx="1" presStyleCnt="2" custScaleX="109086" custLinFactNeighborX="-15541" custLinFactNeighborY="-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CE2EF-F3A3-4755-9715-02B1768669C1}" type="pres">
      <dgm:prSet presAssocID="{6BFEE5F0-45C5-4CFF-BA2D-8A60B5871492}" presName="TwoConn_1-2" presStyleLbl="fgAccFollowNode1" presStyleIdx="0" presStyleCnt="1" custLinFactX="-200000" custLinFactNeighborX="-232866" custLinFactNeighborY="18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BB2BA-694C-4D4A-8619-963993337D1B}" type="pres">
      <dgm:prSet presAssocID="{6BFEE5F0-45C5-4CFF-BA2D-8A60B5871492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E7202-2CB4-4332-A6D1-E744FB492A2C}" type="pres">
      <dgm:prSet presAssocID="{6BFEE5F0-45C5-4CFF-BA2D-8A60B5871492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DBEAAD-3254-4D86-AF65-F0365F997AE1}" type="presOf" srcId="{F68A3DDF-6DB4-4987-B53D-BCDBCA10BAEB}" destId="{EB7BB2BA-694C-4D4A-8619-963993337D1B}" srcOrd="1" destOrd="0" presId="urn:microsoft.com/office/officeart/2005/8/layout/vProcess5"/>
    <dgm:cxn modelId="{0327797C-D8BE-407B-89AE-671295992444}" type="presOf" srcId="{FC5BD7F4-96B4-47C9-998E-6FC57FDD5E06}" destId="{642F365F-87C8-42CC-97AF-DE0FE2984A03}" srcOrd="0" destOrd="0" presId="urn:microsoft.com/office/officeart/2005/8/layout/vProcess5"/>
    <dgm:cxn modelId="{AE24B4F0-A61F-48F3-8AF0-C8C16F5084C9}" type="presOf" srcId="{FC5BD7F4-96B4-47C9-998E-6FC57FDD5E06}" destId="{AEFE7202-2CB4-4332-A6D1-E744FB492A2C}" srcOrd="1" destOrd="0" presId="urn:microsoft.com/office/officeart/2005/8/layout/vProcess5"/>
    <dgm:cxn modelId="{DF3A725C-117B-4BA3-8C5F-0097ECD451AB}" type="presOf" srcId="{6BFEE5F0-45C5-4CFF-BA2D-8A60B5871492}" destId="{750584B0-8F72-4FC1-8F04-083026C179E3}" srcOrd="0" destOrd="0" presId="urn:microsoft.com/office/officeart/2005/8/layout/vProcess5"/>
    <dgm:cxn modelId="{B27C3BAE-C646-4E65-9AFF-72FACDF3F74D}" type="presOf" srcId="{F68A3DDF-6DB4-4987-B53D-BCDBCA10BAEB}" destId="{647B848C-45D5-4127-8893-C1565759C39A}" srcOrd="0" destOrd="0" presId="urn:microsoft.com/office/officeart/2005/8/layout/vProcess5"/>
    <dgm:cxn modelId="{17D051F3-3943-4148-8975-C86BCD77942E}" type="presOf" srcId="{E7C70EB0-ACEC-4279-BCCC-DF6F633D54FD}" destId="{497CE2EF-F3A3-4755-9715-02B1768669C1}" srcOrd="0" destOrd="0" presId="urn:microsoft.com/office/officeart/2005/8/layout/vProcess5"/>
    <dgm:cxn modelId="{0FF18272-5323-40BD-820A-BCA1928EF8F0}" srcId="{6BFEE5F0-45C5-4CFF-BA2D-8A60B5871492}" destId="{F68A3DDF-6DB4-4987-B53D-BCDBCA10BAEB}" srcOrd="0" destOrd="0" parTransId="{8EFFDE97-27ED-4BEE-94F2-E44BC495E713}" sibTransId="{E7C70EB0-ACEC-4279-BCCC-DF6F633D54FD}"/>
    <dgm:cxn modelId="{D299D945-5B06-4459-93D5-DC15415E57A0}" srcId="{6BFEE5F0-45C5-4CFF-BA2D-8A60B5871492}" destId="{FC5BD7F4-96B4-47C9-998E-6FC57FDD5E06}" srcOrd="1" destOrd="0" parTransId="{B255644D-8A28-46C9-BF4D-930A9544BCBC}" sibTransId="{CA06A359-1AEE-4640-8FE2-7A447B44B5F4}"/>
    <dgm:cxn modelId="{D356F34A-5BBF-4E1C-A6A1-863F5F7497D7}" type="presParOf" srcId="{750584B0-8F72-4FC1-8F04-083026C179E3}" destId="{75C6604F-7771-4662-8AA0-396AE1A5BE3F}" srcOrd="0" destOrd="0" presId="urn:microsoft.com/office/officeart/2005/8/layout/vProcess5"/>
    <dgm:cxn modelId="{5BC4BB3F-0D3F-4F93-9D04-3E98DEE42D41}" type="presParOf" srcId="{750584B0-8F72-4FC1-8F04-083026C179E3}" destId="{647B848C-45D5-4127-8893-C1565759C39A}" srcOrd="1" destOrd="0" presId="urn:microsoft.com/office/officeart/2005/8/layout/vProcess5"/>
    <dgm:cxn modelId="{F11293C1-DE8C-4547-97CF-C9FDD12A2B9B}" type="presParOf" srcId="{750584B0-8F72-4FC1-8F04-083026C179E3}" destId="{642F365F-87C8-42CC-97AF-DE0FE2984A03}" srcOrd="2" destOrd="0" presId="urn:microsoft.com/office/officeart/2005/8/layout/vProcess5"/>
    <dgm:cxn modelId="{422D0769-8644-42A0-8CA0-308A64D31D96}" type="presParOf" srcId="{750584B0-8F72-4FC1-8F04-083026C179E3}" destId="{497CE2EF-F3A3-4755-9715-02B1768669C1}" srcOrd="3" destOrd="0" presId="urn:microsoft.com/office/officeart/2005/8/layout/vProcess5"/>
    <dgm:cxn modelId="{E7FED35E-CAF2-4307-AB6E-880D52713B9C}" type="presParOf" srcId="{750584B0-8F72-4FC1-8F04-083026C179E3}" destId="{EB7BB2BA-694C-4D4A-8619-963993337D1B}" srcOrd="4" destOrd="0" presId="urn:microsoft.com/office/officeart/2005/8/layout/vProcess5"/>
    <dgm:cxn modelId="{9FCE6C71-C3E3-4A10-904C-99ABE63EC8AA}" type="presParOf" srcId="{750584B0-8F72-4FC1-8F04-083026C179E3}" destId="{AEFE7202-2CB4-4332-A6D1-E744FB492A2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3778-DDCD-4F66-8671-0963E55AC1AB}">
      <dsp:nvSpPr>
        <dsp:cNvPr id="0" name=""/>
        <dsp:cNvSpPr/>
      </dsp:nvSpPr>
      <dsp:spPr>
        <a:xfrm>
          <a:off x="1125148" y="0"/>
          <a:ext cx="1125148" cy="1297484"/>
        </a:xfrm>
        <a:prstGeom prst="trapezoid">
          <a:avLst>
            <a:gd name="adj" fmla="val 5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bg1"/>
              </a:solidFill>
            </a:rPr>
            <a:t>Федеральный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bg1"/>
              </a:solidFill>
            </a:rPr>
            <a:t>уровень</a:t>
          </a:r>
        </a:p>
      </dsp:txBody>
      <dsp:txXfrm>
        <a:off x="1125148" y="0"/>
        <a:ext cx="1125148" cy="1297484"/>
      </dsp:txXfrm>
    </dsp:sp>
    <dsp:sp modelId="{7099C5AD-A666-455F-9144-31509FAE35FB}">
      <dsp:nvSpPr>
        <dsp:cNvPr id="0" name=""/>
        <dsp:cNvSpPr/>
      </dsp:nvSpPr>
      <dsp:spPr>
        <a:xfrm>
          <a:off x="558546" y="1310056"/>
          <a:ext cx="2250296" cy="1297484"/>
        </a:xfrm>
        <a:prstGeom prst="trapezoid">
          <a:avLst>
            <a:gd name="adj" fmla="val 43359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Региональный уровень</a:t>
          </a:r>
        </a:p>
      </dsp:txBody>
      <dsp:txXfrm>
        <a:off x="952348" y="1310056"/>
        <a:ext cx="1462692" cy="1297484"/>
      </dsp:txXfrm>
    </dsp:sp>
    <dsp:sp modelId="{3405B94A-B110-4EB0-B99D-680A85764021}">
      <dsp:nvSpPr>
        <dsp:cNvPr id="0" name=""/>
        <dsp:cNvSpPr/>
      </dsp:nvSpPr>
      <dsp:spPr>
        <a:xfrm>
          <a:off x="0" y="2594968"/>
          <a:ext cx="3375445" cy="1297484"/>
        </a:xfrm>
        <a:prstGeom prst="trapezoid">
          <a:avLst>
            <a:gd name="adj" fmla="val 43359"/>
          </a:avLst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Уровень ОО</a:t>
          </a:r>
        </a:p>
      </dsp:txBody>
      <dsp:txXfrm>
        <a:off x="590702" y="2594968"/>
        <a:ext cx="2194039" cy="1297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BD623-5104-4AD3-8C08-5F9A00805805}">
      <dsp:nvSpPr>
        <dsp:cNvPr id="0" name=""/>
        <dsp:cNvSpPr/>
      </dsp:nvSpPr>
      <dsp:spPr>
        <a:xfrm>
          <a:off x="47178" y="31486"/>
          <a:ext cx="7702205" cy="737143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68" y="53076"/>
        <a:ext cx="5434995" cy="693963"/>
      </dsp:txXfrm>
    </dsp:sp>
    <dsp:sp modelId="{D0C4BB31-A9B7-469E-8149-94F9BFAE26D0}">
      <dsp:nvSpPr>
        <dsp:cNvPr id="0" name=""/>
        <dsp:cNvSpPr/>
      </dsp:nvSpPr>
      <dsp:spPr>
        <a:xfrm>
          <a:off x="38" y="1210190"/>
          <a:ext cx="8085133" cy="3345699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Заполнение </a:t>
          </a:r>
          <a:r>
            <a:rPr lang="ru-RU" sz="18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данных студентами и классным руководителем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030" y="1308182"/>
        <a:ext cx="4905960" cy="3149715"/>
      </dsp:txXfrm>
    </dsp:sp>
    <dsp:sp modelId="{B1929590-F89F-4F19-9F0A-72BC1F89A267}">
      <dsp:nvSpPr>
        <dsp:cNvPr id="0" name=""/>
        <dsp:cNvSpPr/>
      </dsp:nvSpPr>
      <dsp:spPr>
        <a:xfrm>
          <a:off x="2063390" y="769887"/>
          <a:ext cx="1322941" cy="1322941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rgbClr val="002060"/>
            </a:solidFill>
          </a:endParaRPr>
        </a:p>
      </dsp:txBody>
      <dsp:txXfrm>
        <a:off x="2361052" y="769887"/>
        <a:ext cx="727617" cy="995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B848C-45D5-4127-8893-C1565759C39A}">
      <dsp:nvSpPr>
        <dsp:cNvPr id="0" name=""/>
        <dsp:cNvSpPr/>
      </dsp:nvSpPr>
      <dsp:spPr>
        <a:xfrm>
          <a:off x="41238" y="0"/>
          <a:ext cx="8043899" cy="2008822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Работа в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онлайн-инструменте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forms.yandex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,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согласно срокам исполнения.</a:t>
          </a:r>
        </a:p>
      </dsp:txBody>
      <dsp:txXfrm>
        <a:off x="100074" y="58836"/>
        <a:ext cx="5633742" cy="1891150"/>
      </dsp:txXfrm>
    </dsp:sp>
    <dsp:sp modelId="{642F365F-87C8-42CC-97AF-DE0FE2984A03}">
      <dsp:nvSpPr>
        <dsp:cNvPr id="0" name=""/>
        <dsp:cNvSpPr/>
      </dsp:nvSpPr>
      <dsp:spPr>
        <a:xfrm>
          <a:off x="0" y="2455086"/>
          <a:ext cx="7496790" cy="2008822"/>
        </a:xfrm>
        <a:prstGeom prst="roundRect">
          <a:avLst>
            <a:gd name="adj" fmla="val 10000"/>
          </a:avLst>
        </a:prstGeom>
        <a:solidFill>
          <a:srgbClr val="9EE0F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Отчет о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36" y="2513922"/>
        <a:ext cx="4631781" cy="1891150"/>
      </dsp:txXfrm>
    </dsp:sp>
    <dsp:sp modelId="{497CE2EF-F3A3-4755-9715-02B1768669C1}">
      <dsp:nvSpPr>
        <dsp:cNvPr id="0" name=""/>
        <dsp:cNvSpPr/>
      </dsp:nvSpPr>
      <dsp:spPr>
        <a:xfrm>
          <a:off x="51328" y="1817088"/>
          <a:ext cx="1305734" cy="1305734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345118" y="1817088"/>
        <a:ext cx="718154" cy="982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84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1048785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048786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87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88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21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25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73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t>09.12.2024</a:t>
            </a:fld>
            <a:endParaRPr lang="ru-RU"/>
          </a:p>
        </p:txBody>
      </p:sp>
      <p:sp>
        <p:nvSpPr>
          <p:cNvPr id="104873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3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54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t>09.12.2024</a:t>
            </a:fld>
            <a:endParaRPr lang="ru-RU"/>
          </a:p>
        </p:txBody>
      </p:sp>
      <p:sp>
        <p:nvSpPr>
          <p:cNvPr id="104875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5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4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4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t>09.12.2024</a:t>
            </a:fld>
            <a:endParaRPr lang="ru-RU"/>
          </a:p>
        </p:txBody>
      </p:sp>
      <p:sp>
        <p:nvSpPr>
          <p:cNvPr id="104874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4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t>09.12.2024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59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6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t>09.12.2024</a:t>
            </a:fld>
            <a:endParaRPr lang="ru-RU"/>
          </a:p>
        </p:txBody>
      </p:sp>
      <p:sp>
        <p:nvSpPr>
          <p:cNvPr id="104876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6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6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65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6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t>09.12.2024</a:t>
            </a:fld>
            <a:endParaRPr lang="ru-RU"/>
          </a:p>
        </p:txBody>
      </p:sp>
      <p:sp>
        <p:nvSpPr>
          <p:cNvPr id="104876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6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70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71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72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73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7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t>09.12.2024</a:t>
            </a:fld>
            <a:endParaRPr lang="ru-RU"/>
          </a:p>
        </p:txBody>
      </p:sp>
      <p:sp>
        <p:nvSpPr>
          <p:cNvPr id="104877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76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3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t>09.12.2024</a:t>
            </a:fld>
            <a:endParaRPr lang="ru-RU"/>
          </a:p>
        </p:txBody>
      </p:sp>
      <p:sp>
        <p:nvSpPr>
          <p:cNvPr id="104874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4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t>09.12.2024</a:t>
            </a:fld>
            <a:endParaRPr lang="ru-RU"/>
          </a:p>
        </p:txBody>
      </p:sp>
      <p:sp>
        <p:nvSpPr>
          <p:cNvPr id="104859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78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79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8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t>09.12.2024</a:t>
            </a:fld>
            <a:endParaRPr lang="ru-RU"/>
          </a:p>
        </p:txBody>
      </p:sp>
      <p:sp>
        <p:nvSpPr>
          <p:cNvPr id="104878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8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48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749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5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t>09.12.2024</a:t>
            </a:fld>
            <a:endParaRPr lang="ru-RU"/>
          </a:p>
        </p:txBody>
      </p:sp>
      <p:sp>
        <p:nvSpPr>
          <p:cNvPr id="104875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5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t>09.12.2024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</a:t>
            </a:fld>
            <a:endParaRPr lang="ru-RU" sz="1400"/>
          </a:p>
        </p:txBody>
      </p:sp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843844" y="977313"/>
            <a:ext cx="7624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«Бакальский техникум профессиональных технологий и сервиса имени М.Г. Ганиева»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47168" y="1623363"/>
            <a:ext cx="7624018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бережливых технологий в системе образования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3342749" y="4919229"/>
            <a:ext cx="48515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ГБПОУ БТПТиС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Глущенко Н.В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831999" y="3314548"/>
            <a:ext cx="76240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«Оптимизация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 заполнения социального паспорта обучающихся 1 курса ГБПОУ БТПТиС им.М.Г.Ганиева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18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5953" y="5679281"/>
            <a:ext cx="260747" cy="214313"/>
          </a:xfrm>
        </p:spPr>
        <p:txBody>
          <a:bodyPr/>
          <a:lstStyle/>
          <a:p>
            <a:pPr algn="ctr">
              <a:defRPr/>
            </a:pPr>
            <a:fld id="{0970D5C5-FB1B-4607-B94D-242D9579A688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10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220171" y="5439163"/>
            <a:ext cx="353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Время протекания процесса – 51 мин</a:t>
            </a:r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814998" y="4491632"/>
            <a:ext cx="216024" cy="11341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ВЫХОД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443524" y="2460170"/>
            <a:ext cx="188640" cy="91810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ВХОД</a:t>
            </a:r>
          </a:p>
        </p:txBody>
      </p:sp>
      <p:pic>
        <p:nvPicPr>
          <p:cNvPr id="2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4" y="410582"/>
            <a:ext cx="540000" cy="6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1414933" y="545649"/>
            <a:ext cx="248427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29" y="898435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05" y="5860155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887383" y="1134760"/>
            <a:ext cx="6780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Карта целевого состояния процесса «Оптимизация процесса заполнения 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социального паспорта обучающихся 1 курса ГБПОУ БТПТиС им.М.Г.Ганиева»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/>
          </p:nvPr>
        </p:nvGraphicFramePr>
        <p:xfrm>
          <a:off x="708380" y="2260685"/>
          <a:ext cx="1314832" cy="180837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7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Регистрация письма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 МОИН ЧО по заполнению отчета «Оптимизация процесса заполнения социального паспорта обучающихся 1 курса ГБПОУ БТПТиС им.М.Г.Ганиева»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4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  <a:endParaRPr lang="ru-RU" sz="8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154983" y="1936550"/>
            <a:ext cx="474593" cy="241275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1</a:t>
            </a:r>
            <a:r>
              <a:rPr lang="ru-RU" sz="900" b="1" dirty="0"/>
              <a:t> 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2070396" y="2574382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/>
          </p:nvPr>
        </p:nvGraphicFramePr>
        <p:xfrm>
          <a:off x="2397949" y="2283049"/>
          <a:ext cx="1313892" cy="89238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Пересылка входящего письма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зам.по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УВР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/>
          </p:nvPr>
        </p:nvGraphicFramePr>
        <p:xfrm>
          <a:off x="4086578" y="2267849"/>
          <a:ext cx="1313892" cy="13427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3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Зам.по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 формы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заполнения отчета классным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руководителям с указанием сроков выполнения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/>
          </p:nvPr>
        </p:nvGraphicFramePr>
        <p:xfrm>
          <a:off x="5770924" y="2270451"/>
          <a:ext cx="1313892" cy="952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актуализация данных со студентов с помощью опроса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/>
          </p:nvPr>
        </p:nvGraphicFramePr>
        <p:xfrm>
          <a:off x="2404187" y="4398287"/>
          <a:ext cx="1313892" cy="13427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3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Зам.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 отчета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Оптимизация процесса заполнения социального паспорта обучающихся 1 курса» в </a:t>
                      </a:r>
                      <a:r>
                        <a:rPr lang="ru-RU" sz="8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МОиН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ЧО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Стрелка вправо 36"/>
          <p:cNvSpPr/>
          <p:nvPr/>
        </p:nvSpPr>
        <p:spPr>
          <a:xfrm>
            <a:off x="3759026" y="2524253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8" name="Стрелка вправо 37"/>
          <p:cNvSpPr/>
          <p:nvPr/>
        </p:nvSpPr>
        <p:spPr>
          <a:xfrm>
            <a:off x="5445513" y="2505580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9" name="Стрелка вправо 38"/>
          <p:cNvSpPr/>
          <p:nvPr/>
        </p:nvSpPr>
        <p:spPr>
          <a:xfrm>
            <a:off x="190341" y="4995158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0" name="Стрелка вправо 39"/>
          <p:cNvSpPr/>
          <p:nvPr/>
        </p:nvSpPr>
        <p:spPr>
          <a:xfrm>
            <a:off x="2064376" y="4995158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1" name="Прямоугольник 40"/>
          <p:cNvSpPr/>
          <p:nvPr/>
        </p:nvSpPr>
        <p:spPr>
          <a:xfrm>
            <a:off x="2820033" y="1943668"/>
            <a:ext cx="482203" cy="233064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2</a:t>
            </a:r>
            <a:r>
              <a:rPr lang="ru-RU" sz="900" b="1" dirty="0"/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469110" y="193655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3</a:t>
            </a:r>
            <a:r>
              <a:rPr lang="ru-RU" sz="900" b="1" dirty="0"/>
              <a:t>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186768" y="1926156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4</a:t>
            </a:r>
            <a:r>
              <a:rPr lang="ru-RU" sz="900" b="1" dirty="0"/>
              <a:t>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039284" y="4229121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5</a:t>
            </a:r>
            <a:r>
              <a:rPr lang="ru-RU" sz="900" b="1" dirty="0"/>
              <a:t> </a:t>
            </a:r>
          </a:p>
        </p:txBody>
      </p:sp>
      <p:sp>
        <p:nvSpPr>
          <p:cNvPr id="45" name="Облако 44">
            <a:extLst>
              <a:ext uri="{FF2B5EF4-FFF2-40B4-BE49-F238E27FC236}">
                <a16:creationId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1932360" y="1929048"/>
            <a:ext cx="508495" cy="246623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1</a:t>
            </a:r>
          </a:p>
        </p:txBody>
      </p:sp>
      <p:sp>
        <p:nvSpPr>
          <p:cNvPr id="46" name="Облако 45">
            <a:extLst>
              <a:ext uri="{FF2B5EF4-FFF2-40B4-BE49-F238E27FC236}">
                <a16:creationId xmlns:a16="http://schemas.microsoft.com/office/drawing/2014/main" id="{E460C5E6-5047-4C75-8C7B-4DE90D77B07D}"/>
              </a:ext>
            </a:extLst>
          </p:cNvPr>
          <p:cNvSpPr/>
          <p:nvPr/>
        </p:nvSpPr>
        <p:spPr>
          <a:xfrm>
            <a:off x="5370505" y="1965211"/>
            <a:ext cx="506078" cy="239040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CFCEC-6A8A-4879-960C-08B3AEDF6CD5}"/>
              </a:ext>
            </a:extLst>
          </p:cNvPr>
          <p:cNvSpPr txBox="1"/>
          <p:nvPr/>
        </p:nvSpPr>
        <p:spPr>
          <a:xfrm>
            <a:off x="6149891" y="3456849"/>
            <a:ext cx="237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улучшению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/>
          </p:nvPr>
        </p:nvGraphicFramePr>
        <p:xfrm>
          <a:off x="5876583" y="3756931"/>
          <a:ext cx="2519182" cy="16512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19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altLang="ru-RU" sz="11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Внедрение системы  онлайн-инструмента  forms.yandex  для создания форм и сбора информации. </a:t>
                      </a: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alt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заполнение в онлайн-инструменте 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forms.yandex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с конкретным перечнем необходимой информации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/>
          </p:nvPr>
        </p:nvGraphicFramePr>
        <p:xfrm>
          <a:off x="665564" y="4549673"/>
          <a:ext cx="1313892" cy="13427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3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отчета «Оптимизация процесса заполнения социального паспорта обучающихся 1 курса» </a:t>
                      </a:r>
                      <a:r>
                        <a:rPr lang="ru-RU" sz="8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зам.по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УВР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" name="Стрелка вправо 48"/>
          <p:cNvSpPr/>
          <p:nvPr/>
        </p:nvSpPr>
        <p:spPr>
          <a:xfrm>
            <a:off x="7129859" y="2548425"/>
            <a:ext cx="280368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0" name="Прямоугольник 49"/>
          <p:cNvSpPr/>
          <p:nvPr/>
        </p:nvSpPr>
        <p:spPr>
          <a:xfrm>
            <a:off x="2820033" y="4080292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6</a:t>
            </a:r>
            <a:r>
              <a:rPr lang="ru-RU" sz="900" b="1" dirty="0"/>
              <a:t> </a:t>
            </a:r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E460C5E6-5047-4C75-8C7B-4DE90D77B07D}"/>
              </a:ext>
            </a:extLst>
          </p:cNvPr>
          <p:cNvSpPr/>
          <p:nvPr/>
        </p:nvSpPr>
        <p:spPr>
          <a:xfrm>
            <a:off x="1838666" y="4189632"/>
            <a:ext cx="506078" cy="239040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4701" y="1903213"/>
            <a:ext cx="521253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398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11</a:t>
            </a:fld>
            <a:endParaRPr lang="ru-RU" sz="1400"/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52651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20514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256031"/>
              </p:ext>
            </p:extLst>
          </p:nvPr>
        </p:nvGraphicFramePr>
        <p:xfrm>
          <a:off x="361949" y="1484784"/>
          <a:ext cx="8640761" cy="459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 Проблема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Мероприятия  по решению проблемы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Ответственный</a:t>
                      </a:r>
                      <a:r>
                        <a:rPr lang="ru-RU" sz="1300" baseline="0" dirty="0"/>
                        <a:t> 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срок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Ожидаемый результат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1.Нарушение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сроков передачи данных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системы  онлайн-инструмента  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andex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создания форм и сбора информации.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Глущенко Н.В. – директор, Котенкова О.Д. -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зам.директора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УВР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18.10.2024-12.11.2024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формы по сбору информации 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онлайн-инструмента  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andex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Отправка ссылки классным руководителям и обучающимся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2.Отсутствие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актуальных данных у классного руководителя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инструктивного совещания с классными руководителями по работе в онлайн-инструменте 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andex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Котенкова О.Д. - зам.директора по УВР, руководитель проекта, </a:t>
                      </a: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09.11.2024-10.12.2024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информации в форму 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онлайн-инструмента  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andex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94851" y="829723"/>
            <a:ext cx="6311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реализации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7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12</a:t>
            </a:fld>
            <a:endParaRPr lang="ru-RU" sz="1400"/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52651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20514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690228"/>
              </p:ext>
            </p:extLst>
          </p:nvPr>
        </p:nvGraphicFramePr>
        <p:xfrm>
          <a:off x="361949" y="1484784"/>
          <a:ext cx="8640761" cy="403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 Проблема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Мероприятия  по решению проблемы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Ответственный</a:t>
                      </a:r>
                      <a:r>
                        <a:rPr lang="ru-RU" sz="1300" baseline="0" dirty="0"/>
                        <a:t> 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срок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Ожидаемый результат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Автоматическое заполнение в онлайн-инструменте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yandex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с конкретным перечнем необходимой информации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Невозможность правильно выстроить работу в группе классным руководителям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инструктивного совещания по онлайн- планированию для классных руководителей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Котенкова О.Д. - зам. директора по УВР, руководитель проекта, </a:t>
                      </a: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09.11.2024-10.12.2024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Заполнение формы в онлайн-инструменте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yandex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94851" y="829723"/>
            <a:ext cx="6311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реализации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9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13</a:t>
            </a:fld>
            <a:endParaRPr lang="ru-RU" sz="1400"/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52651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20514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111555"/>
              </p:ext>
            </p:extLst>
          </p:nvPr>
        </p:nvGraphicFramePr>
        <p:xfrm>
          <a:off x="329986" y="1356861"/>
          <a:ext cx="8640761" cy="5364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 Проблема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Мероприятия  по решению проблемы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Ответственный</a:t>
                      </a:r>
                      <a:r>
                        <a:rPr lang="ru-RU" sz="1300" baseline="0" dirty="0"/>
                        <a:t> 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срок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Ожидаемый результат</a:t>
                      </a:r>
                      <a:endParaRPr lang="ru-RU"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Несвоевременное принятие управленческих решений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Автоматическое индивидуальное планирование в онлайн-инструменте, со сроками исполнения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Котенкова О.Д. - зам. директора по УВР, руководитель проекта, 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09.11.2024-10.12.2024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сроков исполнения задач, отсутствие невыполненных задач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и оценка достижения целевых показателей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Котенкова О.Д. - зам. директора по УВР, руководитель проекта, </a:t>
                      </a: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11.12.2024-16.12.2024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времени сбора и обработки информации.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Получение фактически достигнутых значений целевых показателей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94851" y="829723"/>
            <a:ext cx="6311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реализации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5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плана реализации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47168" y="1623363"/>
            <a:ext cx="7624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831999" y="3314548"/>
            <a:ext cx="7624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8C8E843-91D5-4431-9C8E-FB24A9893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12647"/>
              </p:ext>
            </p:extLst>
          </p:nvPr>
        </p:nvGraphicFramePr>
        <p:xfrm>
          <a:off x="123844" y="1676400"/>
          <a:ext cx="8912652" cy="41288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8036">
                  <a:extLst>
                    <a:ext uri="{9D8B030D-6E8A-4147-A177-3AD203B41FA5}">
                      <a16:colId xmlns:a16="http://schemas.microsoft.com/office/drawing/2014/main" val="1110404971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714956479"/>
                    </a:ext>
                  </a:extLst>
                </a:gridCol>
              </a:tblGrid>
              <a:tr h="4776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 показатели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Реализованные ключевые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728586"/>
                  </a:ext>
                </a:extLst>
              </a:tr>
              <a:tr h="942245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Уменьшение времени на  регистрацию, согласование и рассылку входящих писем с 15 мин. до 10 мин.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программного обеспечения для оптимизации процесса управления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системы управления проектами для команд YouGile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112448"/>
                  </a:ext>
                </a:extLst>
              </a:tr>
              <a:tr h="1491888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времени на планирование работы с 30 мин. до 1 мин.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команды проекта работе в системы управления проектами YouGile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индивидуальное планирование в системе YouGile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уведомлений о назначении исполнителей и сроках выполнения (в почте, мобильном приложении)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382207"/>
                  </a:ext>
                </a:extLst>
              </a:tr>
              <a:tr h="121706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времени контроля за исполнением задач с 90 мин. до 10 мин.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уведомлений о назначении исполнителей и сроках выполнения (в почте, мобильном приложении)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мониторинг деятельности исполнителей на основной доске задач в системе YouGile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849663"/>
                  </a:ext>
                </a:extLst>
              </a:tr>
            </a:tbl>
          </a:graphicData>
        </a:graphic>
      </p:graphicFrame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id="{68C8E843-91D5-4431-9C8E-FB24A9893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119466"/>
              </p:ext>
            </p:extLst>
          </p:nvPr>
        </p:nvGraphicFramePr>
        <p:xfrm>
          <a:off x="123844" y="1671905"/>
          <a:ext cx="8912652" cy="2778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8036">
                  <a:extLst>
                    <a:ext uri="{9D8B030D-6E8A-4147-A177-3AD203B41FA5}">
                      <a16:colId xmlns:a16="http://schemas.microsoft.com/office/drawing/2014/main" val="1110404971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714956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 показатели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Реализованные ключевые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72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Уменьшение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времени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на заполнение социальной карты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онлайн-инструмента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forms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yandex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оптимизации процесса заполнения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11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времени на планирование работы с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 до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индивидуальное планирование в системе YouGile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уведомлений о назначении исполнителей и сроках выполнения (в почте, мобильном приложении)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38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времени контроля за исполнением задач с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 до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уведомлений о назначении исполнителей и сроках выполнения (в почте, мобильном приложении)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мониторинг деятельности исполнителей на основной доске задач в системе YouGile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84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4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104868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15</a:t>
            </a:fld>
            <a:endParaRPr lang="ru-RU" sz="1400"/>
          </a:p>
        </p:txBody>
      </p:sp>
      <p:pic>
        <p:nvPicPr>
          <p:cNvPr id="2097181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81" name="TextBox 10"/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48682" name="TextBox 11"/>
          <p:cNvSpPr txBox="1"/>
          <p:nvPr/>
        </p:nvSpPr>
        <p:spPr>
          <a:xfrm>
            <a:off x="747168" y="1623363"/>
            <a:ext cx="7624018" cy="3908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на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социального паспорта обучающихся %.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времени на планирование работы на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на контроль за исполнением на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104868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16</a:t>
            </a:fld>
            <a:endParaRPr lang="ru-RU" sz="1400"/>
          </a:p>
        </p:txBody>
      </p:sp>
      <p:pic>
        <p:nvPicPr>
          <p:cNvPr id="2097181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81" name="TextBox 10"/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971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48779" y="1460969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Инструкция о порядке работы в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онлайн-инструменте </a:t>
            </a:r>
            <a:endParaRPr lang="ru-RU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40392" r="7274" b="49251"/>
          <a:stretch/>
        </p:blipFill>
        <p:spPr>
          <a:xfrm>
            <a:off x="93013" y="2059846"/>
            <a:ext cx="9015492" cy="774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70307" r="62961" b="6935"/>
          <a:stretch/>
        </p:blipFill>
        <p:spPr>
          <a:xfrm>
            <a:off x="91033" y="2930169"/>
            <a:ext cx="3296028" cy="1304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54" y="2834722"/>
            <a:ext cx="5215508" cy="32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104868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17</a:t>
            </a:fld>
            <a:endParaRPr lang="ru-RU" sz="1400"/>
          </a:p>
        </p:txBody>
      </p:sp>
      <p:pic>
        <p:nvPicPr>
          <p:cNvPr id="2097181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81" name="TextBox 10"/>
          <p:cNvSpPr txBox="1"/>
          <p:nvPr/>
        </p:nvSpPr>
        <p:spPr>
          <a:xfrm>
            <a:off x="831998" y="810956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971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31998" y="931216"/>
            <a:ext cx="798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целевых и фактических показателей в ходе реализации проекта.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эффект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0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1048688" name="Заголовок 1"/>
          <p:cNvSpPr txBox="1"/>
          <p:nvPr/>
        </p:nvSpPr>
        <p:spPr>
          <a:xfrm>
            <a:off x="3733881" y="959978"/>
            <a:ext cx="19442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</a:rPr>
              <a:t>ФОТО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до </a:t>
            </a:r>
          </a:p>
        </p:txBody>
      </p:sp>
      <p:pic>
        <p:nvPicPr>
          <p:cNvPr id="2097184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92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20971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07169"/>
            <a:ext cx="3785223" cy="50469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1048690" name="Заголовок 1"/>
          <p:cNvSpPr txBox="1"/>
          <p:nvPr/>
        </p:nvSpPr>
        <p:spPr>
          <a:xfrm>
            <a:off x="3424675" y="959978"/>
            <a:ext cx="19442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</a:rPr>
              <a:t>ФОТО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после </a:t>
            </a:r>
          </a:p>
        </p:txBody>
      </p:sp>
      <p:pic>
        <p:nvPicPr>
          <p:cNvPr id="2097184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92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20971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16405" r="3050" b="5157"/>
          <a:stretch/>
        </p:blipFill>
        <p:spPr>
          <a:xfrm>
            <a:off x="107504" y="1730751"/>
            <a:ext cx="8568952" cy="393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91" y="3297616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4804"/>
            <a:ext cx="9144000" cy="51915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4414" y="669774"/>
            <a:ext cx="7044877" cy="454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789013"/>
            <a:ext cx="5941347" cy="371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6659"/>
            <a:ext cx="9144000" cy="64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Заголовок 1"/>
          <p:cNvSpPr>
            <a:spLocks noGrp="1"/>
          </p:cNvSpPr>
          <p:nvPr>
            <p:ph type="title"/>
          </p:nvPr>
        </p:nvSpPr>
        <p:spPr>
          <a:xfrm>
            <a:off x="483844" y="959978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</a:rPr>
              <a:t>Достигнутые результаты (было и стало) </a:t>
            </a:r>
          </a:p>
        </p:txBody>
      </p:sp>
      <p:sp>
        <p:nvSpPr>
          <p:cNvPr id="1048667" name="Содержимое 4"/>
          <p:cNvSpPr>
            <a:spLocks noGrp="1"/>
          </p:cNvSpPr>
          <p:nvPr>
            <p:ph idx="1"/>
          </p:nvPr>
        </p:nvSpPr>
        <p:spPr>
          <a:xfrm>
            <a:off x="461606" y="1484784"/>
            <a:ext cx="8229600" cy="461665"/>
          </a:xfrm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dirty="0">
                <a:solidFill>
                  <a:srgbClr val="00B0F0"/>
                </a:solidFill>
              </a:rPr>
              <a:t>Время протекания процесса:</a:t>
            </a:r>
            <a:r>
              <a:rPr lang="en-US" altLang="ru-RU" sz="2400" b="1" dirty="0">
                <a:solidFill>
                  <a:srgbClr val="00B0F0"/>
                </a:solidFill>
                <a:latin typeface="Franklin Gothic Book" pitchFamily="34" charset="0"/>
              </a:rPr>
              <a:t> </a:t>
            </a:r>
            <a:endParaRPr lang="ru-RU" altLang="ru-RU" sz="2400" b="1" dirty="0">
              <a:solidFill>
                <a:srgbClr val="00B0F0"/>
              </a:solidFill>
            </a:endParaRPr>
          </a:p>
        </p:txBody>
      </p:sp>
      <p:sp>
        <p:nvSpPr>
          <p:cNvPr id="104866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3995617-6FF0-4B41-9B11-82E5C3F61D0B}" type="slidenum">
              <a:rPr lang="ru-RU" altLang="ru-RU" smtClean="0">
                <a:latin typeface="Arial" charset="0"/>
              </a:rPr>
              <a:pPr eaLnBrk="0" hangingPunct="0"/>
              <a:t>20</a:t>
            </a:fld>
            <a:endParaRPr lang="ru-RU" altLang="ru-RU">
              <a:latin typeface="Arial" charset="0"/>
            </a:endParaRPr>
          </a:p>
        </p:txBody>
      </p:sp>
      <p:sp>
        <p:nvSpPr>
          <p:cNvPr id="1048669" name="TextBox 6"/>
          <p:cNvSpPr txBox="1"/>
          <p:nvPr/>
        </p:nvSpPr>
        <p:spPr>
          <a:xfrm>
            <a:off x="323528" y="2420892"/>
            <a:ext cx="371475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БЫЛО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2992A7"/>
                </a:solidFill>
                <a:latin typeface="+mn-lt"/>
                <a:cs typeface="Arial" panose="020B0604020202020204" pitchFamily="34" charset="0"/>
              </a:rPr>
              <a:t>   </a:t>
            </a:r>
            <a:r>
              <a:rPr lang="ru-RU" sz="2800" dirty="0" smtClean="0">
                <a:solidFill>
                  <a:srgbClr val="2992A7"/>
                </a:solidFill>
                <a:latin typeface="+mn-lt"/>
                <a:cs typeface="Arial" panose="020B0604020202020204" pitchFamily="34" charset="0"/>
              </a:rPr>
              <a:t>250 мин.</a:t>
            </a:r>
            <a:endParaRPr lang="ru-RU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70" name="TextBox 7"/>
          <p:cNvSpPr txBox="1"/>
          <p:nvPr/>
        </p:nvSpPr>
        <p:spPr>
          <a:xfrm>
            <a:off x="4355654" y="2342492"/>
            <a:ext cx="371475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СТАЛО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0B7B87"/>
                </a:solidFill>
                <a:cs typeface="Arial" panose="020B0604020202020204" pitchFamily="34" charset="0"/>
              </a:rPr>
              <a:t>51 мин.</a:t>
            </a:r>
            <a:endParaRPr lang="ru-RU" sz="2800" dirty="0">
              <a:solidFill>
                <a:srgbClr val="0B7B87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48671" name="Прямоугольник 23"/>
          <p:cNvSpPr>
            <a:spLocks noChangeArrowheads="1"/>
          </p:cNvSpPr>
          <p:nvPr/>
        </p:nvSpPr>
        <p:spPr bwMode="auto">
          <a:xfrm>
            <a:off x="611560" y="4077072"/>
            <a:ext cx="77048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ЭКОНОМИЯ </a:t>
            </a:r>
            <a:r>
              <a:rPr lang="ru-RU" altLang="ru-RU" b="1" dirty="0" smtClean="0">
                <a:solidFill>
                  <a:srgbClr val="002060"/>
                </a:solidFill>
              </a:rPr>
              <a:t>ВРЕМЕНИ или  других ресурсов:  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</a:rPr>
              <a:t>199 мин. –единицы измерения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</a:rPr>
              <a:t>79,6 %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cxnSp>
        <p:nvCxnSpPr>
          <p:cNvPr id="3145728" name="Прямая соединительная линия 10"/>
          <p:cNvCxnSpPr>
            <a:cxnSpLocks/>
          </p:cNvCxnSpPr>
          <p:nvPr/>
        </p:nvCxnSpPr>
        <p:spPr>
          <a:xfrm rot="5400000">
            <a:off x="3534873" y="2953970"/>
            <a:ext cx="1501379" cy="31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13"/>
          <p:cNvCxnSpPr>
            <a:cxnSpLocks/>
          </p:cNvCxnSpPr>
          <p:nvPr/>
        </p:nvCxnSpPr>
        <p:spPr>
          <a:xfrm>
            <a:off x="1331647" y="3789042"/>
            <a:ext cx="6429375" cy="119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2" name="Прямоугольник 14"/>
          <p:cNvSpPr/>
          <p:nvPr/>
        </p:nvSpPr>
        <p:spPr>
          <a:xfrm>
            <a:off x="251520" y="4982770"/>
            <a:ext cx="820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СНИЖЕНИЕ ВРЕМЕННЫХ ПОТЕРЬ  ЗА СЧЕТ </a:t>
            </a:r>
          </a:p>
          <a:p>
            <a:pPr algn="ctr"/>
            <a:r>
              <a:rPr lang="ru-RU" sz="1600" b="1" cap="all" dirty="0">
                <a:solidFill>
                  <a:srgbClr val="0070C0"/>
                </a:solidFill>
                <a:latin typeface="Arial" panose="020B0604020202020204" pitchFamily="34" charset="0"/>
              </a:rPr>
              <a:t>Оптимизации процесса управления через </a:t>
            </a:r>
            <a:endParaRPr lang="ru-RU" sz="1600" b="1" cap="all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cap="all" dirty="0">
                <a:solidFill>
                  <a:srgbClr val="0070C0"/>
                </a:solidFill>
                <a:latin typeface="Arial" panose="020B0604020202020204" pitchFamily="34" charset="0"/>
              </a:rPr>
              <a:t>онлайн-инструмент </a:t>
            </a:r>
            <a:r>
              <a:rPr lang="en-US" sz="1600" b="1" cap="all" dirty="0">
                <a:solidFill>
                  <a:srgbClr val="0070C0"/>
                </a:solidFill>
                <a:latin typeface="Arial" panose="020B0604020202020204" pitchFamily="34" charset="0"/>
              </a:rPr>
              <a:t>forms</a:t>
            </a:r>
            <a:r>
              <a:rPr lang="ru-RU" sz="1600" b="1" cap="all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r>
              <a:rPr lang="en-US" sz="1600" b="1" cap="all" dirty="0" err="1">
                <a:solidFill>
                  <a:srgbClr val="0070C0"/>
                </a:solidFill>
                <a:latin typeface="Arial" panose="020B0604020202020204" pitchFamily="34" charset="0"/>
              </a:rPr>
              <a:t>yandex</a:t>
            </a:r>
            <a:r>
              <a:rPr lang="ru-RU" sz="1600" b="1" cap="all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endParaRPr lang="ru-RU" sz="1600" b="1" dirty="0">
              <a:solidFill>
                <a:srgbClr val="2992A7"/>
              </a:solidFill>
              <a:latin typeface="Arial" panose="020B0604020202020204" pitchFamily="34" charset="0"/>
            </a:endParaRPr>
          </a:p>
        </p:txBody>
      </p:sp>
      <p:pic>
        <p:nvPicPr>
          <p:cNvPr id="2097175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</p:spPr>
      </p:pic>
      <p:sp>
        <p:nvSpPr>
          <p:cNvPr id="1048673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20971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256" y="6305102"/>
            <a:ext cx="6957847" cy="28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943" y="958740"/>
            <a:ext cx="8219256" cy="63408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действий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в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онлайн-инструмент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forms.yandex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Бакальский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профессиональных технологий и сервиса имени М.Г. Ганиева»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52784"/>
              </p:ext>
            </p:extLst>
          </p:nvPr>
        </p:nvGraphicFramePr>
        <p:xfrm>
          <a:off x="276357" y="1930788"/>
          <a:ext cx="8085138" cy="4522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14" y="65389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75EB48-BCF5-43D7-8A3A-A91C2452AAAE}"/>
              </a:ext>
            </a:extLst>
          </p:cNvPr>
          <p:cNvSpPr txBox="1"/>
          <p:nvPr/>
        </p:nvSpPr>
        <p:spPr>
          <a:xfrm>
            <a:off x="457200" y="2060848"/>
            <a:ext cx="56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Регистрация в системе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forms.yandex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1" t="22549" r="23792" b="6017"/>
          <a:stretch/>
        </p:blipFill>
        <p:spPr>
          <a:xfrm>
            <a:off x="5506209" y="3097489"/>
            <a:ext cx="2855286" cy="21104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6808" r="38575" b="4755"/>
          <a:stretch/>
        </p:blipFill>
        <p:spPr>
          <a:xfrm>
            <a:off x="7168290" y="4035005"/>
            <a:ext cx="2011352" cy="24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2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994693"/>
            <a:ext cx="8219256" cy="63408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действий Стандарт действий заместителей директора, методиста по работе в системе управления проектами YouGile в ГБПОУ «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Бакальский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профессиональных технологий и сервиса имени М.Г. Ганиева»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110282"/>
              </p:ext>
            </p:extLst>
          </p:nvPr>
        </p:nvGraphicFramePr>
        <p:xfrm>
          <a:off x="354214" y="1899940"/>
          <a:ext cx="808513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18945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4984" r="24800" b="9381"/>
          <a:stretch/>
        </p:blipFill>
        <p:spPr>
          <a:xfrm>
            <a:off x="5672412" y="1852962"/>
            <a:ext cx="2890664" cy="24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75823BC2-FB12-47E6-82C8-06BB47B2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6DAA447-8852-48FC-B34D-B3D4DBC95E62}"/>
              </a:ext>
            </a:extLst>
          </p:cNvPr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66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7F9214-65B7-4DA9-8E70-1F7568E6EF8E}"/>
              </a:ext>
            </a:extLst>
          </p:cNvPr>
          <p:cNvSpPr/>
          <p:nvPr/>
        </p:nvSpPr>
        <p:spPr>
          <a:xfrm>
            <a:off x="821327" y="896173"/>
            <a:ext cx="7501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Ссылка на сайт 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Бакальский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техникум профессиональных технологий и сервиса имени М.Г. Ганиева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(вкладка Деятельность – Бережливые технологии)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77385-8084-4207-BBF5-649503F53FC8}"/>
              </a:ext>
            </a:extLst>
          </p:cNvPr>
          <p:cNvSpPr txBox="1"/>
          <p:nvPr/>
        </p:nvSpPr>
        <p:spPr>
          <a:xfrm>
            <a:off x="901465" y="1887016"/>
            <a:ext cx="7341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http://btptis.ru/berezhlivye-tehnologii/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175F5-E2D6-41B3-A170-BE220F38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" t="3366" r="1475" b="8746"/>
          <a:stretch/>
        </p:blipFill>
        <p:spPr>
          <a:xfrm>
            <a:off x="570384" y="2543358"/>
            <a:ext cx="8003232" cy="41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7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72862" y="1600200"/>
            <a:ext cx="3198275" cy="4525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849" y="612999"/>
            <a:ext cx="4538359" cy="56644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8249" y="765399"/>
            <a:ext cx="4538359" cy="56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2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1907704" y="788578"/>
            <a:ext cx="4798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Руководитель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7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132856"/>
            <a:ext cx="8568953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D5BAD9-7B1B-4A69-A572-8788EF923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545" y="1112742"/>
            <a:ext cx="1632181" cy="12241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95736" y="1340768"/>
            <a:ext cx="56166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Котенкова Ольга Демьяновна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зам. директора по УВР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217" name="Picture 1" descr="C:\Users\User\AppData\Local\Temp\Rar$DRa5372.13931\image-27-11-24-11-33.jpeg"/>
          <p:cNvPicPr>
            <a:picLocks noChangeAspect="1" noChangeArrowheads="1"/>
          </p:cNvPicPr>
          <p:nvPr/>
        </p:nvPicPr>
        <p:blipFill>
          <a:blip r:embed="rId5" cstate="print"/>
          <a:srcRect l="10000"/>
          <a:stretch>
            <a:fillRect/>
          </a:stretch>
        </p:blipFill>
        <p:spPr bwMode="auto">
          <a:xfrm>
            <a:off x="4860032" y="4365104"/>
            <a:ext cx="1368152" cy="1496416"/>
          </a:xfrm>
          <a:prstGeom prst="rect">
            <a:avLst/>
          </a:prstGeom>
          <a:noFill/>
        </p:spPr>
      </p:pic>
      <p:pic>
        <p:nvPicPr>
          <p:cNvPr id="9218" name="Picture 2" descr="C:\Users\User\AppData\Local\Temp\Rar$DRa5372.14980\image-27-11-24-11-33-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780928"/>
            <a:ext cx="1318646" cy="1440160"/>
          </a:xfrm>
          <a:prstGeom prst="rect">
            <a:avLst/>
          </a:prstGeom>
          <a:noFill/>
        </p:spPr>
      </p:pic>
      <p:pic>
        <p:nvPicPr>
          <p:cNvPr id="9219" name="Picture 3" descr="C:\Users\User\AppData\Local\Temp\Rar$DRa5372.15857\image-27-11-24-11-33-2.jpeg"/>
          <p:cNvPicPr>
            <a:picLocks noChangeAspect="1" noChangeArrowheads="1"/>
          </p:cNvPicPr>
          <p:nvPr/>
        </p:nvPicPr>
        <p:blipFill>
          <a:blip r:embed="rId7" cstate="print"/>
          <a:srcRect t="6944"/>
          <a:stretch>
            <a:fillRect/>
          </a:stretch>
        </p:blipFill>
        <p:spPr bwMode="auto">
          <a:xfrm>
            <a:off x="4860032" y="2726254"/>
            <a:ext cx="1204791" cy="1494833"/>
          </a:xfrm>
          <a:prstGeom prst="rect">
            <a:avLst/>
          </a:prstGeom>
          <a:noFill/>
        </p:spPr>
      </p:pic>
      <p:pic>
        <p:nvPicPr>
          <p:cNvPr id="9220" name="Picture 4" descr="C:\Users\User\AppData\Local\Temp\Rar$DRa5372.16646\image-27-11-24-11-33-3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365104"/>
            <a:ext cx="1297045" cy="158417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123728" y="2852936"/>
            <a:ext cx="2160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Кулемина Людмила Сергеевна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мастер производственного обучения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2708920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Щербатых Нина Викторовна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мастер производственного обучения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4797152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Преснякова Александра Алексеевна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преподаватель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71184" y="4725144"/>
            <a:ext cx="2772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Плеханова Наталья Анатольевна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преподаватель.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10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7266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94321" y="842906"/>
            <a:ext cx="6576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заполнения социального паспорта обучающихся 1 курса ГБПОУ БТПТиС им.М.Г.Ганиева»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22034" y="470064"/>
            <a:ext cx="2110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по проекту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5490" y="1425777"/>
            <a:ext cx="2684380" cy="18844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12863" t="11549" r="14356" b="11941"/>
          <a:stretch/>
        </p:blipFill>
        <p:spPr>
          <a:xfrm>
            <a:off x="4229870" y="1407255"/>
            <a:ext cx="3581047" cy="2139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/>
          <a:srcRect l="3547" r="4182"/>
          <a:stretch/>
        </p:blipFill>
        <p:spPr>
          <a:xfrm>
            <a:off x="123844" y="3416319"/>
            <a:ext cx="2291301" cy="20832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4001" y="1421651"/>
            <a:ext cx="1395341" cy="1742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95692" y="3706429"/>
            <a:ext cx="2501764" cy="17148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/>
          <a:srcRect l="4587" r="4587" b="4677"/>
          <a:stretch/>
        </p:blipFill>
        <p:spPr>
          <a:xfrm>
            <a:off x="5059195" y="3869282"/>
            <a:ext cx="1862966" cy="14405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83900" y="3850195"/>
            <a:ext cx="2049787" cy="1391336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3688" y="5301208"/>
            <a:ext cx="5940996" cy="125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9465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807973" y="1407127"/>
            <a:ext cx="482203" cy="302741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1</a:t>
            </a:r>
            <a:r>
              <a:rPr lang="ru-RU" sz="900" b="1" dirty="0"/>
              <a:t> </a:t>
            </a:r>
          </a:p>
        </p:txBody>
      </p:sp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5953" y="5732860"/>
            <a:ext cx="260747" cy="214313"/>
          </a:xfrm>
        </p:spPr>
        <p:txBody>
          <a:bodyPr/>
          <a:lstStyle/>
          <a:p>
            <a:pPr algn="ctr">
              <a:defRPr/>
            </a:pPr>
            <a:fld id="{2AD4DEC4-E446-475C-A333-F6C77385E2A3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374816" y="2343976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3880106" y="5629269"/>
            <a:ext cx="34563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 – 250 мин. 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/>
          </p:nvPr>
        </p:nvGraphicFramePr>
        <p:xfrm>
          <a:off x="416672" y="1716044"/>
          <a:ext cx="1350345" cy="160182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5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9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Регистрация письма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 МОИН ЧО по заполнению отчета «Оптимизация процесса заполнения социального паспорта обучающихся 1 курса ГБПОУ БТПТиС им.М.Г.Ганиева»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  <a:endParaRPr lang="ru-RU" sz="8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>
            <p:extLst/>
          </p:nvPr>
        </p:nvGraphicFramePr>
        <p:xfrm>
          <a:off x="5796568" y="3502496"/>
          <a:ext cx="2946201" cy="15544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46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1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Нарушение сроков передачи данных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Отсутствие актуальных данных у классного руководителя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евозможность правильно выстроить работу в группе классным руководителем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есвоевременное принятие управленческих решений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41194" y="1812025"/>
            <a:ext cx="173846" cy="1030001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ВХОД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549624" y="4758872"/>
            <a:ext cx="216024" cy="11341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ВЫХОД</a:t>
            </a:r>
          </a:p>
        </p:txBody>
      </p:sp>
      <p:sp>
        <p:nvSpPr>
          <p:cNvPr id="15406" name="Прямоугольник 54"/>
          <p:cNvSpPr>
            <a:spLocks noChangeArrowheads="1"/>
          </p:cNvSpPr>
          <p:nvPr/>
        </p:nvSpPr>
        <p:spPr bwMode="auto">
          <a:xfrm>
            <a:off x="6740485" y="3205223"/>
            <a:ext cx="133236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</a:p>
        </p:txBody>
      </p:sp>
      <p:sp>
        <p:nvSpPr>
          <p:cNvPr id="70" name="Пятно 1 60"/>
          <p:cNvSpPr/>
          <p:nvPr/>
        </p:nvSpPr>
        <p:spPr>
          <a:xfrm>
            <a:off x="1606732" y="3205731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02" name="Пятно 1 60"/>
          <p:cNvSpPr/>
          <p:nvPr/>
        </p:nvSpPr>
        <p:spPr>
          <a:xfrm>
            <a:off x="1667480" y="4531946"/>
            <a:ext cx="48339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62" y="404381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8" y="857250"/>
            <a:ext cx="540000" cy="6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Заголовок 1"/>
          <p:cNvSpPr txBox="1">
            <a:spLocks/>
          </p:cNvSpPr>
          <p:nvPr/>
        </p:nvSpPr>
        <p:spPr>
          <a:xfrm>
            <a:off x="1652900" y="209961"/>
            <a:ext cx="248427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69" name="Прямоугольник 5"/>
          <p:cNvSpPr>
            <a:spLocks noChangeArrowheads="1"/>
          </p:cNvSpPr>
          <p:nvPr/>
        </p:nvSpPr>
        <p:spPr bwMode="auto">
          <a:xfrm>
            <a:off x="1438325" y="608002"/>
            <a:ext cx="667021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Карта текущего состояния процесса </a:t>
            </a:r>
            <a:endParaRPr lang="ru-RU" sz="135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Оптимизация процесса заполнения социального паспорта обучающихся 1 курса ГБПОУ БТПТиС им.М.Г.Ганиева»</a:t>
            </a:r>
          </a:p>
        </p:txBody>
      </p:sp>
      <p:graphicFrame>
        <p:nvGraphicFramePr>
          <p:cNvPr id="100" name="Таблица 99"/>
          <p:cNvGraphicFramePr>
            <a:graphicFrameLocks noGrp="1"/>
          </p:cNvGraphicFramePr>
          <p:nvPr>
            <p:extLst/>
          </p:nvPr>
        </p:nvGraphicFramePr>
        <p:xfrm>
          <a:off x="2052462" y="2011493"/>
          <a:ext cx="1278567" cy="101437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8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98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Пересылка входящего письма заму.по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УВР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7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>
            <p:extLst/>
          </p:nvPr>
        </p:nvGraphicFramePr>
        <p:xfrm>
          <a:off x="3655781" y="1998337"/>
          <a:ext cx="1313892" cy="120634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6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Зам.по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форму заполнения отчета социальному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педагогу с указанием сроков выполнения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3" name="Таблица 102"/>
          <p:cNvGraphicFramePr>
            <a:graphicFrameLocks noGrp="1"/>
          </p:cNvGraphicFramePr>
          <p:nvPr>
            <p:extLst/>
          </p:nvPr>
        </p:nvGraphicFramePr>
        <p:xfrm>
          <a:off x="5281760" y="2069917"/>
          <a:ext cx="1313892" cy="10782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форму заполнения отчета классным руководителям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5" name="Таблица 104"/>
          <p:cNvGraphicFramePr>
            <a:graphicFrameLocks noGrp="1"/>
          </p:cNvGraphicFramePr>
          <p:nvPr>
            <p:extLst/>
          </p:nvPr>
        </p:nvGraphicFramePr>
        <p:xfrm>
          <a:off x="6965768" y="2047263"/>
          <a:ext cx="1313892" cy="10774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1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4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информации со студентов с помощью анкетирования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3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6" name="Таблица 105"/>
          <p:cNvGraphicFramePr>
            <a:graphicFrameLocks noGrp="1"/>
          </p:cNvGraphicFramePr>
          <p:nvPr>
            <p:extLst/>
          </p:nvPr>
        </p:nvGraphicFramePr>
        <p:xfrm>
          <a:off x="407024" y="3575426"/>
          <a:ext cx="1313892" cy="10782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Обработка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собранных данных и составление социального паспорта группы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7" name="Таблица 106"/>
          <p:cNvGraphicFramePr>
            <a:graphicFrameLocks noGrp="1"/>
          </p:cNvGraphicFramePr>
          <p:nvPr>
            <p:extLst/>
          </p:nvPr>
        </p:nvGraphicFramePr>
        <p:xfrm>
          <a:off x="2106101" y="3406464"/>
          <a:ext cx="1313892" cy="114216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2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 данных социального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паспорта группы социальному педагогу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8" name="Таблица 107"/>
          <p:cNvGraphicFramePr>
            <a:graphicFrameLocks noGrp="1"/>
          </p:cNvGraphicFramePr>
          <p:nvPr>
            <p:extLst/>
          </p:nvPr>
        </p:nvGraphicFramePr>
        <p:xfrm>
          <a:off x="3777956" y="3545762"/>
          <a:ext cx="1313892" cy="952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Составляет общую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ведомость социального паспорта техникума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" name="Таблица 108"/>
          <p:cNvGraphicFramePr>
            <a:graphicFrameLocks noGrp="1"/>
          </p:cNvGraphicFramePr>
          <p:nvPr>
            <p:extLst/>
          </p:nvPr>
        </p:nvGraphicFramePr>
        <p:xfrm>
          <a:off x="463747" y="4920566"/>
          <a:ext cx="1313892" cy="952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ведомость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социального паспорта техникума заму по УВР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" name="Прямоугольник 110"/>
          <p:cNvSpPr/>
          <p:nvPr/>
        </p:nvSpPr>
        <p:spPr>
          <a:xfrm>
            <a:off x="2397557" y="1707674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2</a:t>
            </a:r>
            <a:r>
              <a:rPr lang="ru-RU" sz="900" b="1" dirty="0"/>
              <a:t>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4086771" y="169740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3</a:t>
            </a:r>
            <a:r>
              <a:rPr lang="ru-RU" sz="900" b="1" dirty="0"/>
              <a:t>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5766385" y="176247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4</a:t>
            </a:r>
            <a:r>
              <a:rPr lang="ru-RU" sz="900" b="1" dirty="0"/>
              <a:t> 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7371793" y="1739812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5</a:t>
            </a:r>
            <a:r>
              <a:rPr lang="ru-RU" sz="900" b="1" dirty="0"/>
              <a:t>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17752" y="3347137"/>
            <a:ext cx="485886" cy="240956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6</a:t>
            </a:r>
            <a:endParaRPr lang="ru-RU" sz="900" b="1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2464359" y="312902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7</a:t>
            </a:r>
            <a:r>
              <a:rPr lang="ru-RU" sz="900" b="1" dirty="0"/>
              <a:t> 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137177" y="325197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8</a:t>
            </a:r>
            <a:r>
              <a:rPr lang="ru-RU" sz="900" b="1" dirty="0"/>
              <a:t>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35404" y="4644754"/>
            <a:ext cx="540061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9</a:t>
            </a:r>
            <a:r>
              <a:rPr lang="ru-RU" sz="900" b="1" dirty="0"/>
              <a:t> </a:t>
            </a:r>
          </a:p>
        </p:txBody>
      </p:sp>
      <p:sp>
        <p:nvSpPr>
          <p:cNvPr id="120" name="Стрелка вправо 119"/>
          <p:cNvSpPr/>
          <p:nvPr/>
        </p:nvSpPr>
        <p:spPr>
          <a:xfrm>
            <a:off x="3384557" y="2267405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1" name="Стрелка вправо 120"/>
          <p:cNvSpPr/>
          <p:nvPr/>
        </p:nvSpPr>
        <p:spPr>
          <a:xfrm>
            <a:off x="1785208" y="2260073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sp>
        <p:nvSpPr>
          <p:cNvPr id="122" name="Стрелка вправо 121"/>
          <p:cNvSpPr/>
          <p:nvPr/>
        </p:nvSpPr>
        <p:spPr>
          <a:xfrm>
            <a:off x="132842" y="3900868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3" name="Стрелка вправо 122"/>
          <p:cNvSpPr/>
          <p:nvPr/>
        </p:nvSpPr>
        <p:spPr>
          <a:xfrm>
            <a:off x="1791302" y="3876496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4" name="Стрелка вправо 123"/>
          <p:cNvSpPr/>
          <p:nvPr/>
        </p:nvSpPr>
        <p:spPr>
          <a:xfrm>
            <a:off x="128878" y="5230381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3E8E29C4-CB59-4AD5-BE6C-FB04EC62BB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74966" y="4860839"/>
          <a:ext cx="1271728" cy="102957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033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 по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социальный паспорт техникума МОИН ЧО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4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Стрелка вправо 45"/>
          <p:cNvSpPr/>
          <p:nvPr/>
        </p:nvSpPr>
        <p:spPr>
          <a:xfrm>
            <a:off x="1830025" y="5222217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8" name="Стрелка вправо 47"/>
          <p:cNvSpPr/>
          <p:nvPr/>
        </p:nvSpPr>
        <p:spPr>
          <a:xfrm>
            <a:off x="5015454" y="2372119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9" name="Стрелка вправо 48"/>
          <p:cNvSpPr/>
          <p:nvPr/>
        </p:nvSpPr>
        <p:spPr>
          <a:xfrm>
            <a:off x="6635439" y="2380764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1" name="Прямоугольник 50"/>
          <p:cNvSpPr/>
          <p:nvPr/>
        </p:nvSpPr>
        <p:spPr>
          <a:xfrm>
            <a:off x="2508627" y="4577282"/>
            <a:ext cx="540061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10</a:t>
            </a:r>
            <a:r>
              <a:rPr lang="ru-RU" sz="900" b="1" dirty="0"/>
              <a:t> </a:t>
            </a:r>
          </a:p>
        </p:txBody>
      </p:sp>
      <p:sp>
        <p:nvSpPr>
          <p:cNvPr id="52" name="Пятно 1 60"/>
          <p:cNvSpPr/>
          <p:nvPr/>
        </p:nvSpPr>
        <p:spPr>
          <a:xfrm>
            <a:off x="6524898" y="1762284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53" name="Пятно 1 60"/>
          <p:cNvSpPr/>
          <p:nvPr/>
        </p:nvSpPr>
        <p:spPr>
          <a:xfrm>
            <a:off x="4954089" y="1713300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3456640" y="3835921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8" name="Стрелка вправо 57"/>
          <p:cNvSpPr/>
          <p:nvPr/>
        </p:nvSpPr>
        <p:spPr>
          <a:xfrm>
            <a:off x="5128696" y="3878862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86590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807973" y="1407127"/>
            <a:ext cx="482203" cy="302741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1</a:t>
            </a:r>
            <a:r>
              <a:rPr lang="ru-RU" sz="900" b="1" dirty="0"/>
              <a:t> </a:t>
            </a:r>
          </a:p>
        </p:txBody>
      </p:sp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5953" y="5732860"/>
            <a:ext cx="260747" cy="214313"/>
          </a:xfrm>
        </p:spPr>
        <p:txBody>
          <a:bodyPr/>
          <a:lstStyle/>
          <a:p>
            <a:pPr algn="ctr">
              <a:defRPr/>
            </a:pPr>
            <a:fld id="{2AD4DEC4-E446-475C-A333-F6C77385E2A3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374816" y="2343976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3880106" y="5629269"/>
            <a:ext cx="34563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 – 250 мин. 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/>
          </p:nvPr>
        </p:nvGraphicFramePr>
        <p:xfrm>
          <a:off x="416672" y="1716044"/>
          <a:ext cx="1350345" cy="160182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5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9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Регистрация письма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 МОИН ЧО по заполнению отчета «Оптимизация процесса заполнения социального паспорта обучающихся 1 курса ГБПОУ БТПТиС им.М.Г.Ганиева»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  <a:endParaRPr lang="ru-RU" sz="8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>
            <p:extLst/>
          </p:nvPr>
        </p:nvGraphicFramePr>
        <p:xfrm>
          <a:off x="5796568" y="3502496"/>
          <a:ext cx="2946201" cy="15544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46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1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Нарушение сроков передачи данных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Отсутствие актуальных данных у классного руководителя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евозможность правильно выстроить работу в группе классным руководителем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есвоевременное принятие управленческих решений</a:t>
                      </a:r>
                      <a:endParaRPr lang="ru-RU" alt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2" marR="68552" marT="34288" marB="3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41194" y="1812025"/>
            <a:ext cx="173846" cy="1030001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ВХОД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549624" y="4758872"/>
            <a:ext cx="216024" cy="11341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b="1" dirty="0"/>
              <a:t>ВЫХОД</a:t>
            </a:r>
          </a:p>
        </p:txBody>
      </p:sp>
      <p:sp>
        <p:nvSpPr>
          <p:cNvPr id="15406" name="Прямоугольник 54"/>
          <p:cNvSpPr>
            <a:spLocks noChangeArrowheads="1"/>
          </p:cNvSpPr>
          <p:nvPr/>
        </p:nvSpPr>
        <p:spPr bwMode="auto">
          <a:xfrm>
            <a:off x="6740485" y="3205223"/>
            <a:ext cx="133236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</a:p>
        </p:txBody>
      </p:sp>
      <p:sp>
        <p:nvSpPr>
          <p:cNvPr id="70" name="Пятно 1 60"/>
          <p:cNvSpPr/>
          <p:nvPr/>
        </p:nvSpPr>
        <p:spPr>
          <a:xfrm>
            <a:off x="1606732" y="3205731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02" name="Пятно 1 60"/>
          <p:cNvSpPr/>
          <p:nvPr/>
        </p:nvSpPr>
        <p:spPr>
          <a:xfrm>
            <a:off x="1667480" y="4531946"/>
            <a:ext cx="48339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62" y="404381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8" y="857250"/>
            <a:ext cx="540000" cy="6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Заголовок 1"/>
          <p:cNvSpPr txBox="1">
            <a:spLocks/>
          </p:cNvSpPr>
          <p:nvPr/>
        </p:nvSpPr>
        <p:spPr>
          <a:xfrm>
            <a:off x="1652900" y="209961"/>
            <a:ext cx="248427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69" name="Прямоугольник 5"/>
          <p:cNvSpPr>
            <a:spLocks noChangeArrowheads="1"/>
          </p:cNvSpPr>
          <p:nvPr/>
        </p:nvSpPr>
        <p:spPr bwMode="auto">
          <a:xfrm>
            <a:off x="1438325" y="608002"/>
            <a:ext cx="667021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Карта текущего состояния процесса </a:t>
            </a:r>
            <a:endParaRPr lang="ru-RU" sz="135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Оптимизация процесса заполнения социального паспорта обучающихся 1 курса ГБПОУ БТПТиС им.М.Г.Ганиева»</a:t>
            </a:r>
          </a:p>
        </p:txBody>
      </p:sp>
      <p:graphicFrame>
        <p:nvGraphicFramePr>
          <p:cNvPr id="100" name="Таблица 99"/>
          <p:cNvGraphicFramePr>
            <a:graphicFrameLocks noGrp="1"/>
          </p:cNvGraphicFramePr>
          <p:nvPr>
            <p:extLst/>
          </p:nvPr>
        </p:nvGraphicFramePr>
        <p:xfrm>
          <a:off x="2052462" y="2011493"/>
          <a:ext cx="1278567" cy="101437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8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98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Секретарь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Пересылка входящего письма заму.по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УВР</a:t>
                      </a:r>
                      <a:endParaRPr lang="ru-RU" sz="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7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>
            <p:extLst/>
          </p:nvPr>
        </p:nvGraphicFramePr>
        <p:xfrm>
          <a:off x="3655781" y="1998337"/>
          <a:ext cx="1313892" cy="120634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6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Зам.по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форму заполнения отчета социальному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педагогу с указанием сроков выполнения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3" name="Таблица 102"/>
          <p:cNvGraphicFramePr>
            <a:graphicFrameLocks noGrp="1"/>
          </p:cNvGraphicFramePr>
          <p:nvPr>
            <p:extLst/>
          </p:nvPr>
        </p:nvGraphicFramePr>
        <p:xfrm>
          <a:off x="5281760" y="2069917"/>
          <a:ext cx="1313892" cy="10782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форму заполнения отчета классным руководителям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5" name="Таблица 104"/>
          <p:cNvGraphicFramePr>
            <a:graphicFrameLocks noGrp="1"/>
          </p:cNvGraphicFramePr>
          <p:nvPr>
            <p:extLst/>
          </p:nvPr>
        </p:nvGraphicFramePr>
        <p:xfrm>
          <a:off x="6965768" y="2047263"/>
          <a:ext cx="1313892" cy="10774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1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4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информации со студентов с помощью анкетирования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3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6" name="Таблица 105"/>
          <p:cNvGraphicFramePr>
            <a:graphicFrameLocks noGrp="1"/>
          </p:cNvGraphicFramePr>
          <p:nvPr>
            <p:extLst/>
          </p:nvPr>
        </p:nvGraphicFramePr>
        <p:xfrm>
          <a:off x="407024" y="3575426"/>
          <a:ext cx="1313892" cy="10782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Обработка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собранных данных и составление социального паспорта группы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7" name="Таблица 106"/>
          <p:cNvGraphicFramePr>
            <a:graphicFrameLocks noGrp="1"/>
          </p:cNvGraphicFramePr>
          <p:nvPr>
            <p:extLst/>
          </p:nvPr>
        </p:nvGraphicFramePr>
        <p:xfrm>
          <a:off x="2106101" y="3406464"/>
          <a:ext cx="1313892" cy="114216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2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Передача данных социального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паспорта группы социальному педагогу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8" name="Таблица 107"/>
          <p:cNvGraphicFramePr>
            <a:graphicFrameLocks noGrp="1"/>
          </p:cNvGraphicFramePr>
          <p:nvPr>
            <p:extLst/>
          </p:nvPr>
        </p:nvGraphicFramePr>
        <p:xfrm>
          <a:off x="3777956" y="3545762"/>
          <a:ext cx="1313892" cy="952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Составляет общую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ведомость социального паспорта техникума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" name="Таблица 108"/>
          <p:cNvGraphicFramePr>
            <a:graphicFrameLocks noGrp="1"/>
          </p:cNvGraphicFramePr>
          <p:nvPr>
            <p:extLst/>
          </p:nvPr>
        </p:nvGraphicFramePr>
        <p:xfrm>
          <a:off x="463747" y="4920566"/>
          <a:ext cx="1313892" cy="952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1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 ведомость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социального паспорта техникума заму по УВР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" name="Прямоугольник 110"/>
          <p:cNvSpPr/>
          <p:nvPr/>
        </p:nvSpPr>
        <p:spPr>
          <a:xfrm>
            <a:off x="2397557" y="1707674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2</a:t>
            </a:r>
            <a:r>
              <a:rPr lang="ru-RU" sz="900" b="1" dirty="0"/>
              <a:t>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4086771" y="169740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3</a:t>
            </a:r>
            <a:r>
              <a:rPr lang="ru-RU" sz="900" b="1" dirty="0"/>
              <a:t>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5766385" y="176247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4</a:t>
            </a:r>
            <a:r>
              <a:rPr lang="ru-RU" sz="900" b="1" dirty="0"/>
              <a:t> 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7371793" y="1739812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5</a:t>
            </a:r>
            <a:r>
              <a:rPr lang="ru-RU" sz="900" b="1" dirty="0"/>
              <a:t>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17752" y="3347137"/>
            <a:ext cx="485886" cy="240956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6</a:t>
            </a:r>
            <a:endParaRPr lang="ru-RU" sz="900" b="1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2464359" y="312902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7</a:t>
            </a:r>
            <a:r>
              <a:rPr lang="ru-RU" sz="900" b="1" dirty="0"/>
              <a:t> 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137177" y="3251970"/>
            <a:ext cx="482203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8</a:t>
            </a:r>
            <a:r>
              <a:rPr lang="ru-RU" sz="900" b="1" dirty="0"/>
              <a:t>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35404" y="4644754"/>
            <a:ext cx="540061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9</a:t>
            </a:r>
            <a:r>
              <a:rPr lang="ru-RU" sz="900" b="1" dirty="0"/>
              <a:t> </a:t>
            </a:r>
          </a:p>
        </p:txBody>
      </p:sp>
      <p:sp>
        <p:nvSpPr>
          <p:cNvPr id="120" name="Стрелка вправо 119"/>
          <p:cNvSpPr/>
          <p:nvPr/>
        </p:nvSpPr>
        <p:spPr>
          <a:xfrm>
            <a:off x="3384557" y="2267405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1" name="Стрелка вправо 120"/>
          <p:cNvSpPr/>
          <p:nvPr/>
        </p:nvSpPr>
        <p:spPr>
          <a:xfrm>
            <a:off x="1785208" y="2260073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sp>
        <p:nvSpPr>
          <p:cNvPr id="122" name="Стрелка вправо 121"/>
          <p:cNvSpPr/>
          <p:nvPr/>
        </p:nvSpPr>
        <p:spPr>
          <a:xfrm>
            <a:off x="132842" y="3900868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3" name="Стрелка вправо 122"/>
          <p:cNvSpPr/>
          <p:nvPr/>
        </p:nvSpPr>
        <p:spPr>
          <a:xfrm>
            <a:off x="1791302" y="3876496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4" name="Стрелка вправо 123"/>
          <p:cNvSpPr/>
          <p:nvPr/>
        </p:nvSpPr>
        <p:spPr>
          <a:xfrm>
            <a:off x="128878" y="5230381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3E8E29C4-CB59-4AD5-BE6C-FB04EC62BB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74966" y="4860839"/>
          <a:ext cx="1271728" cy="102957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033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 по УВР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Передает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социальный паспорт техникума МОИН ЧО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4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шага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мин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Стрелка вправо 45"/>
          <p:cNvSpPr/>
          <p:nvPr/>
        </p:nvSpPr>
        <p:spPr>
          <a:xfrm>
            <a:off x="1830025" y="5222217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8" name="Стрелка вправо 47"/>
          <p:cNvSpPr/>
          <p:nvPr/>
        </p:nvSpPr>
        <p:spPr>
          <a:xfrm>
            <a:off x="5015454" y="2372119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9" name="Стрелка вправо 48"/>
          <p:cNvSpPr/>
          <p:nvPr/>
        </p:nvSpPr>
        <p:spPr>
          <a:xfrm>
            <a:off x="6635439" y="2380764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1" name="Прямоугольник 50"/>
          <p:cNvSpPr/>
          <p:nvPr/>
        </p:nvSpPr>
        <p:spPr>
          <a:xfrm>
            <a:off x="2508627" y="4577282"/>
            <a:ext cx="540061" cy="27027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002060"/>
                </a:solidFill>
              </a:rPr>
              <a:t>ШАГ 10</a:t>
            </a:r>
            <a:r>
              <a:rPr lang="ru-RU" sz="900" b="1" dirty="0"/>
              <a:t> </a:t>
            </a:r>
          </a:p>
        </p:txBody>
      </p:sp>
      <p:sp>
        <p:nvSpPr>
          <p:cNvPr id="52" name="Пятно 1 60"/>
          <p:cNvSpPr/>
          <p:nvPr/>
        </p:nvSpPr>
        <p:spPr>
          <a:xfrm>
            <a:off x="6524898" y="1762284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53" name="Пятно 1 60"/>
          <p:cNvSpPr/>
          <p:nvPr/>
        </p:nvSpPr>
        <p:spPr>
          <a:xfrm>
            <a:off x="4954089" y="1713300"/>
            <a:ext cx="484585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3456640" y="3835921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8" name="Стрелка вправо 57"/>
          <p:cNvSpPr/>
          <p:nvPr/>
        </p:nvSpPr>
        <p:spPr>
          <a:xfrm>
            <a:off x="5128696" y="3878862"/>
            <a:ext cx="256967" cy="282909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51406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426675"/>
              </p:ext>
            </p:extLst>
          </p:nvPr>
        </p:nvGraphicFramePr>
        <p:xfrm>
          <a:off x="539552" y="1180449"/>
          <a:ext cx="7272807" cy="5251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4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581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68579" marR="68579" marT="34304" marB="3430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68579" marR="68579" marT="34304" marB="3430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Нарушение сроков передачи данных</a:t>
                      </a:r>
                      <a:endParaRPr lang="ru-RU" alt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34301" marB="34301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Несвоевременное предоставление данных обучающимися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системы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онлайн-инструмента 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forms.yandex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создания форм и сбора информации.</a:t>
                      </a:r>
                      <a:r>
                        <a:rPr lang="ru-RU" sz="1200" b="0" kern="12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Отсутствие актуальных данных у классного руководителя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0" marR="68570" marT="34301" marB="3430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Систематические изменения личных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данных обучающихся, нет четкого перечня необходимой информации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заполнение в онлайн-инструменте</a:t>
                      </a:r>
                      <a:r>
                        <a:rPr lang="ru-RU" sz="1200" kern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forms.yandex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конкретным перечнем необходимой информации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285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евозможность правильно выстроить работу в группе классным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руководителям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0" marR="68570" marT="34301" marB="34301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четкого порядка действий при сборе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индивидуальное планирование в онлайн-инструменте</a:t>
                      </a:r>
                      <a:r>
                        <a:rPr lang="ru-RU" sz="1200" kern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 сроками исполнения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708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altLang="ru-RU" sz="12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есвоевременное принятие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управленческих решений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0" marR="68570" marT="34301" marB="3430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ременные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потери в процессе сбора информации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индивидуальное планирование в онлайн-инструменте</a:t>
                      </a:r>
                      <a:r>
                        <a:rPr lang="ru-RU" sz="1200" kern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 сроками исполнения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34304" marB="343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2016342" y="818255"/>
            <a:ext cx="3599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Анализ проблем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07" y="673681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15" y="6431910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3" y="297517"/>
            <a:ext cx="540000" cy="6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31639" y="403651"/>
            <a:ext cx="2484277" cy="270030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945349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5953" y="5679281"/>
            <a:ext cx="260747" cy="214313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9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235884" y="1577235"/>
          <a:ext cx="3375445" cy="3892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769201" y="1982392"/>
            <a:ext cx="2827136" cy="535781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федеральном уровне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6312" y="3035121"/>
            <a:ext cx="2810024" cy="535781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Проблемы, решение которых требуется на региональном уровне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71159" y="3796393"/>
            <a:ext cx="2899172" cy="1753689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сроков передачи данных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актуальных данных у классного руководителя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евозможность правильно выстроить работу в группе классным руководителем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есвоевременное принятие управленческих решений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60"/>
          <p:cNvSpPr/>
          <p:nvPr/>
        </p:nvSpPr>
        <p:spPr>
          <a:xfrm>
            <a:off x="1873481" y="4614648"/>
            <a:ext cx="48458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13" name="Пятно 1 60"/>
          <p:cNvSpPr/>
          <p:nvPr/>
        </p:nvSpPr>
        <p:spPr>
          <a:xfrm>
            <a:off x="2629517" y="4986940"/>
            <a:ext cx="48458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" name="Пятно 1 60"/>
          <p:cNvSpPr/>
          <p:nvPr/>
        </p:nvSpPr>
        <p:spPr>
          <a:xfrm>
            <a:off x="3320253" y="4662223"/>
            <a:ext cx="48458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pic>
        <p:nvPicPr>
          <p:cNvPr id="15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83" y="882794"/>
            <a:ext cx="540000" cy="6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956312" y="991957"/>
            <a:ext cx="248427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84" y="1248977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81" y="5589240"/>
            <a:ext cx="5218385" cy="2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2986739" y="1455602"/>
            <a:ext cx="3599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Пирамида  проблем</a:t>
            </a:r>
          </a:p>
        </p:txBody>
      </p:sp>
      <p:sp>
        <p:nvSpPr>
          <p:cNvPr id="20" name="Пятно 1 60"/>
          <p:cNvSpPr/>
          <p:nvPr/>
        </p:nvSpPr>
        <p:spPr>
          <a:xfrm>
            <a:off x="2632778" y="4376738"/>
            <a:ext cx="484584" cy="37861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6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315104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1636</Words>
  <Application>Microsoft Office PowerPoint</Application>
  <PresentationFormat>Экран (4:3)</PresentationFormat>
  <Paragraphs>403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Times New Roman</vt:lpstr>
      <vt:lpstr>Wingdings</vt:lpstr>
      <vt:lpstr>Тема Office</vt:lpstr>
      <vt:lpstr>think-cell Slide</vt:lpstr>
      <vt:lpstr>Челябинская область</vt:lpstr>
      <vt:lpstr>Презентация PowerPoint</vt:lpstr>
      <vt:lpstr>Челябинская область</vt:lpstr>
      <vt:lpstr>Челябинская область</vt:lpstr>
      <vt:lpstr>Челябинская область</vt:lpstr>
      <vt:lpstr>Презентация PowerPoint</vt:lpstr>
      <vt:lpstr>Презентация PowerPoint</vt:lpstr>
      <vt:lpstr>Челябинская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Челябинская область</vt:lpstr>
      <vt:lpstr>Челябинская область</vt:lpstr>
      <vt:lpstr>Челябинская область</vt:lpstr>
      <vt:lpstr>Челябинская область</vt:lpstr>
      <vt:lpstr>Презентация PowerPoint</vt:lpstr>
      <vt:lpstr>Презентация PowerPoint</vt:lpstr>
      <vt:lpstr>Достигнутые результаты (было и стало) </vt:lpstr>
      <vt:lpstr>Стандарт действий по работе в онлайн-инструмент forms.yandex,  в  ГБПОУ «Бакальский техникум профессиональных технологий и сервиса имени М.Г. Ганиева»</vt:lpstr>
      <vt:lpstr>Стандарт действий Стандарт действий заместителей директора, методиста по работе в системе управления проектами YouGile в ГБПОУ «Бакальский техникум профессиональных технологий и сервиса имени М.Г. Ганиева»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днс</cp:lastModifiedBy>
  <cp:revision>11</cp:revision>
  <dcterms:created xsi:type="dcterms:W3CDTF">2018-08-20T04:01:12Z</dcterms:created>
  <dcterms:modified xsi:type="dcterms:W3CDTF">2024-12-09T11:42:26Z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493285e84baf4a1caf88cd7b18733290</vt:lpwstr>
  </property>
</Properties>
</file>