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E3C"/>
    <a:srgbClr val="2788C5"/>
    <a:srgbClr val="273490"/>
    <a:srgbClr val="112E4C"/>
    <a:srgbClr val="605AD6"/>
    <a:srgbClr val="547BFE"/>
    <a:srgbClr val="587384"/>
    <a:srgbClr val="F07877"/>
    <a:srgbClr val="006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9072" y="2525077"/>
            <a:ext cx="5682802" cy="1772603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2788C5"/>
                </a:solidFill>
                <a:latin typeface="+mn-lt"/>
              </a:rPr>
              <a:t>Анализ учебно-производственной деятельности</a:t>
            </a:r>
            <a:endParaRPr lang="en-US" sz="5400" b="1" dirty="0">
              <a:solidFill>
                <a:srgbClr val="2788C5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9072" y="4420337"/>
            <a:ext cx="5682802" cy="35353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E3AE3C"/>
                </a:solidFill>
              </a:rPr>
              <a:t>В 2020-2021 уч. году</a:t>
            </a:r>
            <a:endParaRPr lang="en-US" sz="4000" dirty="0">
              <a:solidFill>
                <a:srgbClr val="E3AE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2504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proprikol.ru/wp-content/uploads/2019/07/kartinka-spasibo-za-vnimanie-dlya-prezentatsij-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5447"/>
            <a:ext cx="9144000" cy="609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036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0"/>
            <a:ext cx="7269480" cy="987552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E3A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ДОГОВОРА:</a:t>
            </a:r>
            <a:endParaRPr lang="en-US" b="1" dirty="0">
              <a:solidFill>
                <a:srgbClr val="E3A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" y="1345475"/>
            <a:ext cx="83341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	В течении учебного года было заключено 29 договоров о практической подготовке. Из них, 9 с новыми работодателями: 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ИП Валиева О.А. – специальности Туризм и Гостиничный сервис;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ООО «КОМРИТ» - специальность Гостиничный сервис;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ООО «Автоколонна 2» – профессии Автомеханик и Сварщик; 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ООО «ЛЕГПРОМ» – специальность Конструирование, моделирование и технология швейных изделий;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ИП Байрамов М.Г. - специальность Туризм;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ИП </a:t>
            </a:r>
            <a:r>
              <a:rPr lang="ru-RU" sz="2000" dirty="0" err="1"/>
              <a:t>Лапето</a:t>
            </a:r>
            <a:r>
              <a:rPr lang="ru-RU" sz="2000" dirty="0"/>
              <a:t> М.М. - профессия Сварщик; 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ИП Киргизов В.Ф. - специальность Гостиничный сервис;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ИП Перина М.Ю. – профессия Повар, кондитер.</a:t>
            </a:r>
          </a:p>
        </p:txBody>
      </p:sp>
      <p:pic>
        <p:nvPicPr>
          <p:cNvPr id="1026" name="Picture 2" descr="https://im0-tub-ru.yandex.net/i?id=2d9b50d85e182155f0b5dc4464d92e38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3350"/>
            <a:ext cx="2847703" cy="201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komandirovka.ru/upload/save_file33/416/416b38aa10caf5dcad2a678fff8ed508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24957" r="13668" b="20283"/>
          <a:stretch/>
        </p:blipFill>
        <p:spPr bwMode="auto">
          <a:xfrm>
            <a:off x="2730138" y="4823350"/>
            <a:ext cx="3708150" cy="176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vsatke.ru/foto7/2017/dsc04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02" y="4432017"/>
            <a:ext cx="2555124" cy="170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7622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0"/>
            <a:ext cx="7269480" cy="987552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E3A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Места практик:</a:t>
            </a:r>
            <a:endParaRPr lang="en-US" b="1" dirty="0">
              <a:solidFill>
                <a:srgbClr val="E3A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554671"/>
              </p:ext>
            </p:extLst>
          </p:nvPr>
        </p:nvGraphicFramePr>
        <p:xfrm>
          <a:off x="404947" y="1632132"/>
          <a:ext cx="8530047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349">
                  <a:extLst>
                    <a:ext uri="{9D8B030D-6E8A-4147-A177-3AD203B41FA5}">
                      <a16:colId xmlns:a16="http://schemas.microsoft.com/office/drawing/2014/main" val="600765430"/>
                    </a:ext>
                  </a:extLst>
                </a:gridCol>
                <a:gridCol w="2843349">
                  <a:extLst>
                    <a:ext uri="{9D8B030D-6E8A-4147-A177-3AD203B41FA5}">
                      <a16:colId xmlns:a16="http://schemas.microsoft.com/office/drawing/2014/main" val="1171526712"/>
                    </a:ext>
                  </a:extLst>
                </a:gridCol>
                <a:gridCol w="2843349">
                  <a:extLst>
                    <a:ext uri="{9D8B030D-6E8A-4147-A177-3AD203B41FA5}">
                      <a16:colId xmlns:a16="http://schemas.microsoft.com/office/drawing/2014/main" val="587898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Профессия/ специальность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Кол-во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Кол-во предприятий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12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Автомеханик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952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Повар, кондитер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1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Сварщик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478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ОПИ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938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ТОиРАТ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146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Туризм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28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КМиТШИ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891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Гостиничный</a:t>
                      </a:r>
                      <a:r>
                        <a:rPr lang="ru-RU" baseline="0" dirty="0"/>
                        <a:t> сервис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156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62631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0"/>
            <a:ext cx="7269480" cy="987552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E3A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Конкурсы проф. мастерства:</a:t>
            </a:r>
            <a:endParaRPr lang="en-US" b="1" dirty="0">
              <a:solidFill>
                <a:srgbClr val="E3A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7041" y="1164660"/>
            <a:ext cx="73646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VIII открытый региональный чемпионат «Молодые профессионалы»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257" y="2295875"/>
            <a:ext cx="8673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2020-2021 уч. Году ГБПОУ </a:t>
            </a:r>
            <a:r>
              <a:rPr lang="ru-RU" dirty="0" err="1"/>
              <a:t>БТПТиС</a:t>
            </a:r>
            <a:r>
              <a:rPr lang="ru-RU" dirty="0"/>
              <a:t> принял участие в 5 из 5 возможных компетенциях:</a:t>
            </a:r>
          </a:p>
          <a:p>
            <a:pPr marL="285750" indent="-285750">
              <a:buFontTx/>
              <a:buChar char="-"/>
            </a:pPr>
            <a:r>
              <a:rPr lang="ru-RU" dirty="0"/>
              <a:t>Обогащение полезных ископаемых – 3 место;</a:t>
            </a:r>
          </a:p>
          <a:p>
            <a:pPr marL="285750" indent="-285750">
              <a:buFontTx/>
              <a:buChar char="-"/>
            </a:pPr>
            <a:r>
              <a:rPr lang="ru-RU" dirty="0"/>
              <a:t>Технология моды – участие;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Поварское дело – участие;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Ремонт и обслуживание автомобилей – участие;</a:t>
            </a:r>
          </a:p>
          <a:p>
            <a:pPr marL="285750" indent="-285750">
              <a:buFontTx/>
              <a:buChar char="-"/>
            </a:pPr>
            <a:r>
              <a:rPr lang="ru-RU" dirty="0"/>
              <a:t>Туризм -  2 место – вошли в расширенный состав сборной Челябинской области.</a:t>
            </a:r>
          </a:p>
        </p:txBody>
      </p:sp>
      <p:pic>
        <p:nvPicPr>
          <p:cNvPr id="2050" name="Picture 2" descr="https://sun9-41.userapi.com/impg/mzZkSxMZMUQbC_UNpFt7zqC8_U6yDHk8KSP04g/wY3QPaUXCs4.jpg?size=1080x1080&amp;quality=96&amp;sign=37e51a9b817b21d4bebd77e262cceca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" y="4050201"/>
            <a:ext cx="2703296" cy="270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9.userapi.com/impg/ytpKSNokx6G0SINvYV4Ck6Qv8z5bJuW8Wk6JpA/HhNoF6EaukY.jpg?size=780x1040&amp;quality=96&amp;sign=76fbd99630a911c536760e5621f5bb77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35336" r="7385" b="8356"/>
          <a:stretch/>
        </p:blipFill>
        <p:spPr bwMode="auto">
          <a:xfrm>
            <a:off x="2977615" y="4178464"/>
            <a:ext cx="3031300" cy="257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36.userapi.com/impg/YCdit9XJRBWBDNFsq9RuyDYz1oxGhdsBubrmpw/tJjDXR9hrcw.jpg?size=683x1024&amp;quality=96&amp;sign=920122a3ef1bcd5a0b8e37acd81cc421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 b="20293"/>
          <a:stretch/>
        </p:blipFill>
        <p:spPr bwMode="auto">
          <a:xfrm>
            <a:off x="6204857" y="4050201"/>
            <a:ext cx="2593771" cy="271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0936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0"/>
            <a:ext cx="7269480" cy="987552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E3A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Конкурсы проф. мастерства:</a:t>
            </a:r>
            <a:endParaRPr lang="en-US" b="1" dirty="0">
              <a:solidFill>
                <a:srgbClr val="E3A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7041" y="1164660"/>
            <a:ext cx="73646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Олимпиады профессионального мастерства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194" y="1687880"/>
            <a:ext cx="86737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Приняли участие в 6 из 6 возможных компетенциях:</a:t>
            </a:r>
          </a:p>
          <a:p>
            <a:r>
              <a:rPr lang="ru-RU" dirty="0"/>
              <a:t>Мастера производственного обучения: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Повар, кондитер;</a:t>
            </a:r>
          </a:p>
          <a:p>
            <a:pPr marL="285750" indent="-285750">
              <a:buFontTx/>
              <a:buChar char="-"/>
            </a:pPr>
            <a:r>
              <a:rPr lang="ru-RU" dirty="0"/>
              <a:t>Автомеханик;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Сварщик.</a:t>
            </a:r>
          </a:p>
          <a:p>
            <a:r>
              <a:rPr lang="ru-RU" dirty="0"/>
              <a:t>Обучающиеся:</a:t>
            </a:r>
          </a:p>
          <a:p>
            <a:pPr marL="285750" indent="-285750">
              <a:buFontTx/>
              <a:buChar char="-"/>
            </a:pPr>
            <a:r>
              <a:rPr lang="ru-RU" dirty="0"/>
              <a:t>Гостиничный сервис</a:t>
            </a:r>
          </a:p>
          <a:p>
            <a:pPr marL="285750" indent="-285750">
              <a:buFontTx/>
              <a:buChar char="-"/>
            </a:pPr>
            <a:r>
              <a:rPr lang="ru-RU" dirty="0"/>
              <a:t>Техническое обслуживание и ремонт автомобильного транспорта;</a:t>
            </a:r>
          </a:p>
          <a:p>
            <a:pPr marL="285750" indent="-285750">
              <a:buFontTx/>
              <a:buChar char="-"/>
            </a:pPr>
            <a:r>
              <a:rPr lang="ru-RU" dirty="0"/>
              <a:t>Строительство и эксплуатация зданий и сооружений.</a:t>
            </a:r>
          </a:p>
          <a:p>
            <a:endParaRPr lang="ru-RU" dirty="0"/>
          </a:p>
        </p:txBody>
      </p:sp>
      <p:pic>
        <p:nvPicPr>
          <p:cNvPr id="4098" name="Picture 2" descr="https://sun9-55.userapi.com/impg/8OuVtCUg-XvRnXM2XVI1TCeNX17lbKwGpfA1Qg/tr9RXPA47Ao.jpg?size=1280x853&amp;quality=96&amp;sign=599cb90ffac6f5fb49c4191dfa407c8d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0" r="15822" b="3130"/>
          <a:stretch/>
        </p:blipFill>
        <p:spPr bwMode="auto">
          <a:xfrm>
            <a:off x="118978" y="4252875"/>
            <a:ext cx="2376029" cy="25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9.userapi.com/impg/C8GUP5dq5TQVSUobudhLinFvqe3uPs54neDXOA/xy6n9i18Jn8.jpg?size=1280x853&amp;quality=96&amp;sign=fd5c7f6d1c3548378fa654f0540ebae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79" y="1687880"/>
            <a:ext cx="2810806" cy="187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25.userapi.com/impg/uRIf2Qf9OiWSYsee_BkWi3sVoOTw39f-RD0yDw/r5bROjgVR-A.jpg?size=1280x960&amp;quality=96&amp;sign=4611a0df9dfe2dd7d9d393eb2b0cb45d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b="20822"/>
          <a:stretch/>
        </p:blipFill>
        <p:spPr bwMode="auto">
          <a:xfrm>
            <a:off x="5982787" y="3931987"/>
            <a:ext cx="2704013" cy="17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39.userapi.com/impg/inttFgbQ6RFI8ued7qG-G3OCK44u9Yt9fD3Kkw/TtIU2uueNQc.jpg?size=808x1080&amp;quality=96&amp;sign=cbbe6ffe470f944c93f0f96c3f3f9950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7" t="4657" r="26202" b="14043"/>
          <a:stretch/>
        </p:blipFill>
        <p:spPr bwMode="auto">
          <a:xfrm>
            <a:off x="5590903" y="4261346"/>
            <a:ext cx="1319348" cy="259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64.userapi.com/impg/HCdlgFtsM1ZNXFL9V4Ere2rU7yfyrX6044LS0Q/ykgz-SYhueI.jpg?size=1280x960&amp;quality=96&amp;sign=c98322ac14839737abd3162362f8ec38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4762" r="12186" b="6741"/>
          <a:stretch/>
        </p:blipFill>
        <p:spPr bwMode="auto">
          <a:xfrm>
            <a:off x="2676473" y="4252875"/>
            <a:ext cx="2713043" cy="240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9832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0"/>
            <a:ext cx="7269480" cy="987552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E3A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Конкурсы проф. мастерства:</a:t>
            </a:r>
            <a:endParaRPr lang="en-US" b="1" dirty="0">
              <a:solidFill>
                <a:srgbClr val="E3A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0710" y="1014550"/>
            <a:ext cx="80728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VII региональный чемпионат профессионального мастерства для людей с ОВЗ «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Абилимпикс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– Южный Урал 2021»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817" y="2027513"/>
            <a:ext cx="867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Приняли участие в 1 из 2 возможных компетенции:</a:t>
            </a:r>
          </a:p>
          <a:p>
            <a:r>
              <a:rPr lang="ru-RU" dirty="0"/>
              <a:t>- Сухое строительство и штукатурные работы</a:t>
            </a:r>
          </a:p>
        </p:txBody>
      </p:sp>
      <p:pic>
        <p:nvPicPr>
          <p:cNvPr id="5122" name="Picture 2" descr="https://sun9-72.userapi.com/impg/mQyBWCfQWNmfX4Rt56wlX5Txh6gEDO1_cJ3Hhw/ZIaDQr9QvaM.jpg?size=810x1080&amp;quality=96&amp;sign=d740f0dd11e92518fdb64e446029f05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73" y="2673845"/>
            <a:ext cx="3045542" cy="406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42.userapi.com/impg/D5OdwX_0bPrgqHenk5VpZ5rd-gAZB8G9OwXBaQ/ZoS7XIHJ5nc.jpg?size=1280x853&amp;quality=96&amp;sign=a0f14ebdee34d9c31d2f0d964c4e40e3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6" r="13483"/>
          <a:stretch/>
        </p:blipFill>
        <p:spPr bwMode="auto">
          <a:xfrm>
            <a:off x="5799908" y="2027513"/>
            <a:ext cx="3094002" cy="276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69.userapi.com/impg/nbXYlZS8l75Zyf0XUL4WXX45eZ4eRQq9KXhAKA/85qFmwNtQgA.jpg?size=810x1080&amp;quality=96&amp;sign=0eec373448a8b0e8844a1460b38c270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333" y="2953032"/>
            <a:ext cx="2836151" cy="378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146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0"/>
            <a:ext cx="7269480" cy="987552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E3A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Прочее:</a:t>
            </a:r>
            <a:endParaRPr lang="en-US" b="1" dirty="0">
              <a:solidFill>
                <a:srgbClr val="E3A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0710" y="1014550"/>
            <a:ext cx="80728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Открытие лаборатории по компетенции «Поварское дело»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146" name="Picture 2" descr="https://sun9-59.userapi.com/impg/ckbLstkRzhB3v2TcixganfDJr0MBgSPpMk7wCw/HU21LkCClf8.jpg?size=1280x853&amp;quality=96&amp;sign=64f1e25f8779f0712384a482f650372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8" y="1503213"/>
            <a:ext cx="4056124" cy="27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30.userapi.com/impg/8C8lY7URSqNgIYC56bM8HNv9NSNiOoZiaP9H6w/P0PaGPTDM-E.jpg?size=1280x853&amp;quality=96&amp;sign=44769b5fc1fb9a251fd4ee9243d6164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63" y="1503213"/>
            <a:ext cx="4140925" cy="275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22.userapi.com/impg/0ViLOxcKU0sDcLQVW02N8Spt2Z_IeAqN1M5krA/LzRuDYWbmF4.jpg?size=1280x960&amp;quality=96&amp;sign=093d032ca9ae4cb7d71801592a61f54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82" y="4132123"/>
            <a:ext cx="3692855" cy="276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10.userapi.com/impg/uQGQbUslfgUUCPKvr9zsO4MkCkumVLqu0fhEZw/8g8Zsykbg4Q.jpg?size=1280x960&amp;quality=96&amp;sign=2cc099aeee307cbeca6523621a54a65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698" y="4132123"/>
            <a:ext cx="3634503" cy="272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81594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0"/>
            <a:ext cx="7269480" cy="987552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E3A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Прочее:</a:t>
            </a:r>
            <a:endParaRPr lang="en-US" b="1" dirty="0">
              <a:solidFill>
                <a:srgbClr val="E3A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0710" y="1014550"/>
            <a:ext cx="80728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Аккредитация Центра проведения демонстрационного экзамена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617209"/>
              </p:ext>
            </p:extLst>
          </p:nvPr>
        </p:nvGraphicFramePr>
        <p:xfrm>
          <a:off x="145815" y="1916709"/>
          <a:ext cx="6019854" cy="4253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Acrobat Document" r:id="rId3" imgW="8019946" imgH="5667372" progId="AcroExch.Document.11">
                  <p:embed/>
                </p:oleObj>
              </mc:Choice>
              <mc:Fallback>
                <p:oleObj name="Acrobat Document" r:id="rId3" imgW="8019946" imgH="566737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815" y="1916709"/>
                        <a:ext cx="6019854" cy="4253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1" y="1557403"/>
            <a:ext cx="2364377" cy="1773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69" y="3464619"/>
            <a:ext cx="2436679" cy="1827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08" y="5426061"/>
            <a:ext cx="2391540" cy="17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5598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0"/>
            <a:ext cx="7269480" cy="987552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E3A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Прочее:</a:t>
            </a:r>
            <a:endParaRPr lang="en-US" b="1" dirty="0">
              <a:solidFill>
                <a:srgbClr val="E3A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0710" y="1014550"/>
            <a:ext cx="80728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Первый демонстрационный экзамен по компетенции Поварское дело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5" y="1737361"/>
            <a:ext cx="3551464" cy="47352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90" y="1472921"/>
            <a:ext cx="1853293" cy="24710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48" y="3996396"/>
            <a:ext cx="4619592" cy="26995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66" y="1897965"/>
            <a:ext cx="3102683" cy="17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2767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333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Acrobat Document</vt:lpstr>
      <vt:lpstr>Анализ учебно-производственной деятельности</vt:lpstr>
      <vt:lpstr>ДОГОВОРА:</vt:lpstr>
      <vt:lpstr>Места практик:</vt:lpstr>
      <vt:lpstr>Конкурсы проф. мастерства:</vt:lpstr>
      <vt:lpstr>Конкурсы проф. мастерства:</vt:lpstr>
      <vt:lpstr>Конкурсы проф. мастерства:</vt:lpstr>
      <vt:lpstr>Прочее:</vt:lpstr>
      <vt:lpstr>Прочее:</vt:lpstr>
      <vt:lpstr>Прочее: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19</cp:revision>
  <dcterms:created xsi:type="dcterms:W3CDTF">2019-10-28T08:40:00Z</dcterms:created>
  <dcterms:modified xsi:type="dcterms:W3CDTF">2022-05-11T06:14:47Z</dcterms:modified>
</cp:coreProperties>
</file>